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xlsx" ContentType="application/haansoftxlsx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12" r:id="rId1"/>
  </p:sldMasterIdLst>
  <p:notesMasterIdLst>
    <p:notesMasterId r:id="rId31"/>
  </p:notesMasterIdLst>
  <p:sldIdLst>
    <p:sldId id="285" r:id="rId2"/>
    <p:sldId id="369" r:id="rId3"/>
    <p:sldId id="375" r:id="rId4"/>
    <p:sldId id="376" r:id="rId5"/>
    <p:sldId id="379" r:id="rId6"/>
    <p:sldId id="380" r:id="rId7"/>
    <p:sldId id="381" r:id="rId8"/>
    <p:sldId id="382" r:id="rId9"/>
    <p:sldId id="383" r:id="rId10"/>
    <p:sldId id="384" r:id="rId11"/>
    <p:sldId id="409" r:id="rId12"/>
    <p:sldId id="378" r:id="rId13"/>
    <p:sldId id="385" r:id="rId14"/>
    <p:sldId id="386" r:id="rId15"/>
    <p:sldId id="387" r:id="rId16"/>
    <p:sldId id="408" r:id="rId17"/>
    <p:sldId id="392" r:id="rId18"/>
    <p:sldId id="394" r:id="rId19"/>
    <p:sldId id="393" r:id="rId20"/>
    <p:sldId id="395" r:id="rId21"/>
    <p:sldId id="402" r:id="rId22"/>
    <p:sldId id="403" r:id="rId23"/>
    <p:sldId id="404" r:id="rId24"/>
    <p:sldId id="396" r:id="rId25"/>
    <p:sldId id="405" r:id="rId26"/>
    <p:sldId id="373" r:id="rId27"/>
    <p:sldId id="397" r:id="rId28"/>
    <p:sldId id="377" r:id="rId29"/>
    <p:sldId id="407" r:id="rId30"/>
  </p:sldIdLst>
  <p:sldSz cx="9144000" cy="6858000" type="screen4x3"/>
  <p:notesSz cx="6889750" cy="10018713"/>
  <p:embeddedFontLst>
    <p:embeddedFont>
      <p:font typeface="나눔고딕" panose="020B0600000101010101" charset="-127"/>
      <p:regular r:id="rId32"/>
      <p:bold r:id="rId33"/>
    </p:embeddedFont>
    <p:embeddedFont>
      <p:font typeface="나눔명조" panose="020B0600000101010101" charset="-127"/>
      <p:regular r:id="rId34"/>
      <p:bold r:id="rId35"/>
    </p:embeddedFont>
    <p:embeddedFont>
      <p:font typeface="Georgia" panose="02040502050405020303" pitchFamily="18" charset="0"/>
      <p:regular r:id="rId36"/>
      <p:bold r:id="rId37"/>
      <p:italic r:id="rId38"/>
      <p:boldItalic r:id="rId39"/>
    </p:embeddedFont>
    <p:embeddedFont>
      <p:font typeface="HY그래픽M" panose="02030600000101010101" pitchFamily="18" charset="-127"/>
      <p:regular r:id="rId40"/>
    </p:embeddedFont>
    <p:embeddedFont>
      <p:font typeface="Trebuchet MS" panose="020B0603020202020204" pitchFamily="34" charset="0"/>
      <p:regular r:id="rId41"/>
      <p:bold r:id="rId42"/>
      <p:italic r:id="rId43"/>
      <p:boldItalic r:id="rId44"/>
    </p:embeddedFont>
    <p:embeddedFont>
      <p:font typeface="맑은 고딕" panose="020B0503020000020004" pitchFamily="50" charset="-127"/>
      <p:regular r:id="rId45"/>
      <p:bold r:id="rId46"/>
    </p:embeddedFont>
    <p:embeddedFont>
      <p:font typeface="함초롬바탕" panose="02030604000101010101" pitchFamily="18" charset="-127"/>
      <p:regular r:id="rId47"/>
      <p:bold r:id="rId4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1480">
          <p15:clr>
            <a:srgbClr val="A4A3A4"/>
          </p15:clr>
        </p15:guide>
        <p15:guide id="3" orient="horz" pos="845">
          <p15:clr>
            <a:srgbClr val="A4A3A4"/>
          </p15:clr>
        </p15:guide>
        <p15:guide id="4" pos="3288">
          <p15:clr>
            <a:srgbClr val="A4A3A4"/>
          </p15:clr>
        </p15:guide>
        <p15:guide id="5" pos="68">
          <p15:clr>
            <a:srgbClr val="A4A3A4"/>
          </p15:clr>
        </p15:guide>
        <p15:guide id="6" pos="1565">
          <p15:clr>
            <a:srgbClr val="A4A3A4"/>
          </p15:clr>
        </p15:guide>
        <p15:guide id="7" pos="476">
          <p15:clr>
            <a:srgbClr val="A4A3A4"/>
          </p15:clr>
        </p15:guide>
        <p15:guide id="8" pos="1882">
          <p15:clr>
            <a:srgbClr val="A4A3A4"/>
          </p15:clr>
        </p15:guide>
        <p15:guide id="9" pos="2018">
          <p15:clr>
            <a:srgbClr val="A4A3A4"/>
          </p15:clr>
        </p15:guide>
        <p15:guide id="10" pos="74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C8D7"/>
    <a:srgbClr val="6EAAC2"/>
    <a:srgbClr val="E4EFF4"/>
    <a:srgbClr val="E8E8E8"/>
    <a:srgbClr val="E2E2E2"/>
    <a:srgbClr val="CEE2EA"/>
    <a:srgbClr val="9966FF"/>
    <a:srgbClr val="7747B7"/>
    <a:srgbClr val="9999FF"/>
    <a:srgbClr val="1FE5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2" autoAdjust="0"/>
    <p:restoredTop sz="99309" autoAdjust="0"/>
  </p:normalViewPr>
  <p:slideViewPr>
    <p:cSldViewPr>
      <p:cViewPr varScale="1">
        <p:scale>
          <a:sx n="114" d="100"/>
          <a:sy n="114" d="100"/>
        </p:scale>
        <p:origin x="1620" y="108"/>
      </p:cViewPr>
      <p:guideLst>
        <p:guide orient="horz" pos="572"/>
        <p:guide orient="horz" pos="1480"/>
        <p:guide orient="horz" pos="845"/>
        <p:guide pos="3288"/>
        <p:guide pos="68"/>
        <p:guide pos="1565"/>
        <p:guide pos="476"/>
        <p:guide pos="1882"/>
        <p:guide pos="2018"/>
        <p:guide pos="7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52" d="100"/>
          <a:sy n="52" d="100"/>
        </p:scale>
        <p:origin x="-2586" y="-90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font" Target="fonts/font17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20" Type="http://schemas.openxmlformats.org/officeDocument/2006/relationships/slide" Target="slides/slide19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____1111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FE0B-4AD8-B028-46252E2C6EEB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FE0B-4AD8-B028-46252E2C6EEB}"/>
              </c:ext>
            </c:extLst>
          </c:dPt>
          <c:dPt>
            <c:idx val="2"/>
            <c:bubble3D val="0"/>
            <c:spPr>
              <a:solidFill>
                <a:schemeClr val="accent6">
                  <a:lumMod val="50000"/>
                  <a:alpha val="72000"/>
                </a:scheme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5-FE0B-4AD8-B028-46252E2C6EEB}"/>
              </c:ext>
            </c:extLst>
          </c:dPt>
          <c:dPt>
            <c:idx val="3"/>
            <c:bubble3D val="0"/>
            <c:spPr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7-FE0B-4AD8-B028-46252E2C6EEB}"/>
              </c:ext>
            </c:extLst>
          </c:dPt>
          <c:cat>
            <c:strRef>
              <c:f>Sheet1!$A$2:$A$5</c:f>
              <c:strCache>
                <c:ptCount val="4"/>
                <c:pt idx="0">
                  <c:v>바다</c:v>
                </c:pt>
                <c:pt idx="1">
                  <c:v>빙하 </c:v>
                </c:pt>
                <c:pt idx="2">
                  <c:v>땅</c:v>
                </c:pt>
                <c:pt idx="3">
                  <c:v>대기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93</c:v>
                </c:pt>
                <c:pt idx="1">
                  <c:v>3</c:v>
                </c:pt>
                <c:pt idx="2">
                  <c:v>3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E0B-4AD8-B028-46252E2C6E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228625306969898"/>
          <c:y val="0.33063876653417534"/>
          <c:w val="0.18788277113248048"/>
          <c:h val="0.41871222439240308"/>
        </c:manualLayout>
      </c:layout>
      <c:overlay val="0"/>
      <c:txPr>
        <a:bodyPr/>
        <a:lstStyle/>
        <a:p>
          <a:pPr>
            <a:defRPr sz="2800"/>
          </a:pPr>
          <a:endParaRPr lang="ko-KR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ko-KR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0.3264</cdr:x>
      <cdr:y>0.57865</cdr:y>
    </cdr:from>
    <cdr:to>
      <cdr:x>0.64269</cdr:x>
      <cdr:y>0.7976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00829" y="2664296"/>
          <a:ext cx="2520265" cy="10081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ko-KR" sz="6000" b="1" dirty="0">
              <a:solidFill>
                <a:schemeClr val="bg1"/>
              </a:solidFill>
            </a:rPr>
            <a:t>93%</a:t>
          </a:r>
          <a:endParaRPr lang="ko-KR" altLang="en-US" sz="6000" b="1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9" cy="500936"/>
          </a:xfrm>
          <a:prstGeom prst="rect">
            <a:avLst/>
          </a:prstGeom>
        </p:spPr>
        <p:txBody>
          <a:bodyPr vert="horz" lIns="92711" tIns="46356" rIns="92711" bIns="463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598" y="0"/>
            <a:ext cx="2985559" cy="500936"/>
          </a:xfrm>
          <a:prstGeom prst="rect">
            <a:avLst/>
          </a:prstGeom>
        </p:spPr>
        <p:txBody>
          <a:bodyPr vert="horz" lIns="92711" tIns="46356" rIns="92711" bIns="46356" rtlCol="0"/>
          <a:lstStyle>
            <a:lvl1pPr algn="r">
              <a:defRPr sz="1200"/>
            </a:lvl1pPr>
          </a:lstStyle>
          <a:p>
            <a:fld id="{6BA870C5-E39E-4D4A-8B97-122E944BE205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1015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11" tIns="46356" rIns="92711" bIns="4635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vert="horz" lIns="92711" tIns="46356" rIns="92711" bIns="46356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5559" cy="500936"/>
          </a:xfrm>
          <a:prstGeom prst="rect">
            <a:avLst/>
          </a:prstGeom>
        </p:spPr>
        <p:txBody>
          <a:bodyPr vert="horz" lIns="92711" tIns="46356" rIns="92711" bIns="463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598" y="9516039"/>
            <a:ext cx="2985559" cy="500936"/>
          </a:xfrm>
          <a:prstGeom prst="rect">
            <a:avLst/>
          </a:prstGeom>
        </p:spPr>
        <p:txBody>
          <a:bodyPr vert="horz" lIns="92711" tIns="46356" rIns="92711" bIns="46356" rtlCol="0" anchor="b"/>
          <a:lstStyle>
            <a:lvl1pPr algn="r">
              <a:defRPr sz="1200"/>
            </a:lvl1pPr>
          </a:lstStyle>
          <a:p>
            <a:fld id="{13C562BB-DACB-4090-9EB0-C718CC4DFD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506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563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721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4471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512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584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68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584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1849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8533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423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8593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42787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1713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188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05203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5642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847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255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지구상에 있는 물의 대부분을 차지하는 바닷물이 햇빛을 받아 증발하여 구름이 되고 구름이 하늘을 떠돌다 차가워지면 비나 눈이 되어 땅으로 떨어집니다</a:t>
            </a:r>
            <a:r>
              <a:rPr lang="en-US" altLang="ko-KR" dirty="0"/>
              <a:t>, </a:t>
            </a:r>
            <a:r>
              <a:rPr lang="ko-KR" altLang="en-US" dirty="0"/>
              <a:t>이 물을 우리가 사용합니다</a:t>
            </a:r>
            <a:r>
              <a:rPr lang="en-US" altLang="ko-KR" dirty="0"/>
              <a:t>. </a:t>
            </a:r>
            <a:r>
              <a:rPr lang="ko-KR" altLang="en-US" dirty="0"/>
              <a:t>땅 위의 물은 강을 따라 다시 바다로 돌아가고 일부는 다시 증발하여 구름이 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물은 새롭게 생겨나는 것이 아니라 끊임없이 하늘</a:t>
            </a:r>
            <a:r>
              <a:rPr lang="en-US" altLang="ko-KR" dirty="0"/>
              <a:t>, </a:t>
            </a:r>
            <a:r>
              <a:rPr lang="ko-KR" altLang="en-US" dirty="0"/>
              <a:t>땅</a:t>
            </a:r>
            <a:r>
              <a:rPr lang="en-US" altLang="ko-KR" dirty="0"/>
              <a:t>, </a:t>
            </a:r>
            <a:r>
              <a:rPr lang="ko-KR" altLang="en-US" dirty="0"/>
              <a:t>바다를 돌며 여행을 하고 있는 것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대기중의 물이 완전히 순환하는 데는 평균 </a:t>
            </a:r>
            <a:r>
              <a:rPr lang="en-US" altLang="ko-KR" dirty="0"/>
              <a:t>12</a:t>
            </a:r>
            <a:r>
              <a:rPr lang="ko-KR" altLang="en-US" dirty="0"/>
              <a:t>일이 걸립니다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084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font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nhn\바탕 화면\하늘수채\그림1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2753"/>
          </a:xfrm>
          <a:prstGeom prst="rect">
            <a:avLst/>
          </a:prstGeom>
          <a:noFill/>
        </p:spPr>
      </p:pic>
      <p:sp>
        <p:nvSpPr>
          <p:cNvPr id="7" name="직사각형 6"/>
          <p:cNvSpPr/>
          <p:nvPr userDrawn="1"/>
        </p:nvSpPr>
        <p:spPr>
          <a:xfrm>
            <a:off x="3563888" y="6233750"/>
            <a:ext cx="2157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spc="-3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</a:t>
            </a:r>
            <a:r>
              <a:rPr lang="ko-KR" altLang="en-US" sz="800" spc="-30" dirty="0" err="1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나눔글꼴로</a:t>
            </a:r>
            <a:r>
              <a:rPr lang="ko-KR" altLang="en-US" sz="800" spc="-3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 작성되었습니다</a:t>
            </a:r>
            <a:r>
              <a:rPr lang="en-US" altLang="ko-KR" sz="800" spc="-3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800" u="sng" spc="-30" dirty="0">
                <a:solidFill>
                  <a:srgbClr val="4495D2"/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endParaRPr lang="ko-KR" altLang="en-US" sz="800" u="sng" spc="-30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2815722" y="1006854"/>
            <a:ext cx="3556478" cy="4582386"/>
          </a:xfrm>
          <a:prstGeom prst="rect">
            <a:avLst/>
          </a:prstGeom>
          <a:gradFill>
            <a:gsLst>
              <a:gs pos="0">
                <a:srgbClr val="E8E8E8"/>
              </a:gs>
              <a:gs pos="56000">
                <a:schemeClr val="bg1"/>
              </a:gs>
            </a:gsLst>
            <a:lin ang="3600000" scaled="0"/>
          </a:gradFill>
          <a:ln>
            <a:noFill/>
          </a:ln>
          <a:effectLst>
            <a:outerShdw blurRad="355600" dist="1016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spc="-150" dirty="0">
              <a:solidFill>
                <a:schemeClr val="tx1">
                  <a:lumMod val="75000"/>
                  <a:lumOff val="25000"/>
                </a:schemeClr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2926225" y="1119066"/>
            <a:ext cx="3335473" cy="4357963"/>
          </a:xfrm>
          <a:prstGeom prst="rect">
            <a:avLst/>
          </a:prstGeom>
          <a:noFill/>
          <a:ln w="6350">
            <a:gradFill>
              <a:gsLst>
                <a:gs pos="0">
                  <a:srgbClr val="A1C8D7"/>
                </a:gs>
                <a:gs pos="100000">
                  <a:srgbClr val="CEE2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2977790" y="1168647"/>
            <a:ext cx="3232342" cy="4258800"/>
          </a:xfrm>
          <a:prstGeom prst="rect">
            <a:avLst/>
          </a:prstGeom>
          <a:noFill/>
          <a:ln w="31750">
            <a:gradFill>
              <a:gsLst>
                <a:gs pos="0">
                  <a:srgbClr val="A1C8D7"/>
                </a:gs>
                <a:gs pos="100000">
                  <a:srgbClr val="CEE2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3203575" y="1654200"/>
            <a:ext cx="2016125" cy="2232248"/>
          </a:xfrm>
        </p:spPr>
        <p:txBody>
          <a:bodyPr anchor="t">
            <a:normAutofit/>
          </a:bodyPr>
          <a:lstStyle>
            <a:lvl1pPr algn="l">
              <a:defRPr sz="4200"/>
            </a:lvl1pPr>
          </a:lstStyle>
          <a:p>
            <a:r>
              <a:rPr lang="ko-KR" altLang="en-US"/>
              <a:t>문서의</a:t>
            </a:r>
            <a:br>
              <a:rPr lang="en-US" altLang="ko-KR"/>
            </a:br>
            <a:r>
              <a:rPr lang="ko-KR" altLang="en-US"/>
              <a:t>제목</a:t>
            </a:r>
          </a:p>
        </p:txBody>
      </p:sp>
      <p:sp>
        <p:nvSpPr>
          <p:cNvPr id="21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3203575" y="1196752"/>
            <a:ext cx="2016125" cy="432048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>
                <a:solidFill>
                  <a:srgbClr val="6EAAC2"/>
                </a:solidFill>
                <a:latin typeface="나눔명조" pitchFamily="18" charset="-127"/>
                <a:ea typeface="나눔명조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소제목</a:t>
            </a:r>
          </a:p>
        </p:txBody>
      </p:sp>
      <p:sp>
        <p:nvSpPr>
          <p:cNvPr id="25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3203575" y="5013176"/>
            <a:ext cx="2016125" cy="288032"/>
          </a:xfrm>
        </p:spPr>
        <p:txBody>
          <a:bodyPr/>
          <a:lstStyle>
            <a:lvl1pPr marL="0" indent="0">
              <a:buNone/>
              <a:defRPr sz="1100" b="1">
                <a:solidFill>
                  <a:schemeClr val="bg1">
                    <a:lumMod val="6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작성자 </a:t>
            </a:r>
            <a:r>
              <a:rPr lang="en-US" altLang="ko-KR" dirty="0"/>
              <a:t>/ </a:t>
            </a:r>
            <a:r>
              <a:rPr lang="ko-KR" altLang="en-US" dirty="0"/>
              <a:t>작성일</a:t>
            </a:r>
            <a:endParaRPr lang="en-US" altLang="ko-KR" dirty="0"/>
          </a:p>
          <a:p>
            <a:pPr lvl="0"/>
            <a:endParaRPr lang="en-US" altLang="ko-KR" dirty="0"/>
          </a:p>
        </p:txBody>
      </p:sp>
      <p:sp>
        <p:nvSpPr>
          <p:cNvPr id="12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1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nhn\바탕 화면\하늘수채\그림3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69900" y="2798316"/>
            <a:ext cx="8229600" cy="1143000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|</a:t>
            </a:r>
            <a:r>
              <a:rPr lang="ko-KR" altLang="en-US" dirty="0"/>
              <a:t>꼭지제목</a:t>
            </a:r>
            <a:r>
              <a:rPr lang="en-US" altLang="ko-KR" dirty="0"/>
              <a:t>|</a:t>
            </a:r>
            <a:endParaRPr lang="ko-KR" altLang="en-US" dirty="0"/>
          </a:p>
        </p:txBody>
      </p:sp>
      <p:sp>
        <p:nvSpPr>
          <p:cNvPr id="8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nhn\바탕 화면\하늘수채\그림2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473052" y="646088"/>
            <a:ext cx="2736478" cy="648072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r>
              <a:rPr lang="ko-KR" altLang="en-US"/>
              <a:t>시의제목</a:t>
            </a:r>
          </a:p>
        </p:txBody>
      </p:sp>
      <p:sp>
        <p:nvSpPr>
          <p:cNvPr id="17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2477416" y="2017980"/>
            <a:ext cx="2742284" cy="2131099"/>
          </a:xfrm>
        </p:spPr>
        <p:txBody>
          <a:bodyPr/>
          <a:lstStyle>
            <a:lvl1pPr marL="0" indent="0">
              <a:buNone/>
              <a:defRPr sz="11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내용을  작성하세요</a:t>
            </a:r>
            <a:r>
              <a:rPr lang="en-US" altLang="ko-KR"/>
              <a:t>.</a:t>
            </a:r>
          </a:p>
          <a:p>
            <a:pPr lvl="0"/>
            <a:endParaRPr lang="en-US" altLang="ko-KR"/>
          </a:p>
        </p:txBody>
      </p:sp>
      <p:sp>
        <p:nvSpPr>
          <p:cNvPr id="19" name="텍스트 개체 틀 3"/>
          <p:cNvSpPr>
            <a:spLocks noGrp="1"/>
          </p:cNvSpPr>
          <p:nvPr>
            <p:ph type="body" sz="half" idx="14" hasCustomPrompt="1"/>
          </p:nvPr>
        </p:nvSpPr>
        <p:spPr>
          <a:xfrm>
            <a:off x="2474245" y="1300510"/>
            <a:ext cx="2745456" cy="28803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작가의 이름</a:t>
            </a:r>
          </a:p>
        </p:txBody>
      </p:sp>
      <p:sp>
        <p:nvSpPr>
          <p:cNvPr id="12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1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Documents and Settings\nhn\바탕 화면\하늘수채\그림2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1018282" y="764704"/>
            <a:ext cx="1466156" cy="432048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r>
              <a:rPr lang="ko-KR" altLang="en-US"/>
              <a:t>작가소개</a:t>
            </a:r>
          </a:p>
        </p:txBody>
      </p:sp>
      <p:sp>
        <p:nvSpPr>
          <p:cNvPr id="12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2843808" y="2819028"/>
            <a:ext cx="2375892" cy="970012"/>
          </a:xfrm>
        </p:spPr>
        <p:txBody>
          <a:bodyPr>
            <a:normAutofit/>
          </a:bodyPr>
          <a:lstStyle>
            <a:lvl1pPr marL="0" indent="0">
              <a:buNone/>
              <a:defRPr sz="11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내용을 작성하세요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3" name="텍스트 개체 틀 3"/>
          <p:cNvSpPr>
            <a:spLocks noGrp="1"/>
          </p:cNvSpPr>
          <p:nvPr>
            <p:ph type="body" sz="half" idx="13" hasCustomPrompt="1"/>
          </p:nvPr>
        </p:nvSpPr>
        <p:spPr>
          <a:xfrm>
            <a:off x="1019793" y="1239618"/>
            <a:ext cx="1464645" cy="317173"/>
          </a:xfrm>
        </p:spPr>
        <p:txBody>
          <a:bodyPr anchor="ctr"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| </a:t>
            </a:r>
            <a:r>
              <a:rPr lang="ko-KR" altLang="en-US"/>
              <a:t>작가이름 </a:t>
            </a:r>
            <a:r>
              <a:rPr lang="en-US" altLang="ko-KR"/>
              <a:t>|</a:t>
            </a:r>
            <a:endParaRPr lang="ko-KR" altLang="en-US"/>
          </a:p>
        </p:txBody>
      </p:sp>
      <p:sp>
        <p:nvSpPr>
          <p:cNvPr id="14" name="텍스트 개체 틀 3"/>
          <p:cNvSpPr>
            <a:spLocks noGrp="1"/>
          </p:cNvSpPr>
          <p:nvPr>
            <p:ph type="body" sz="half" idx="14" hasCustomPrompt="1"/>
          </p:nvPr>
        </p:nvSpPr>
        <p:spPr>
          <a:xfrm>
            <a:off x="2836599" y="2436128"/>
            <a:ext cx="2383101" cy="344800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약력</a:t>
            </a:r>
            <a:endParaRPr lang="en-US" altLang="ko-KR"/>
          </a:p>
        </p:txBody>
      </p:sp>
      <p:pic>
        <p:nvPicPr>
          <p:cNvPr id="16" name="Picture 2" descr="C:\Documents and Settings\nhn\바탕 화면\현대시문학자료\은하랑.jpg"/>
          <p:cNvPicPr>
            <a:picLocks noChangeAspect="1" noChangeArrowheads="1"/>
          </p:cNvPicPr>
          <p:nvPr userDrawn="1"/>
        </p:nvPicPr>
        <p:blipFill>
          <a:blip r:embed="rId3" cstate="print">
            <a:grayscl/>
            <a:lum contrast="5000"/>
          </a:blip>
          <a:srcRect/>
          <a:stretch>
            <a:fillRect/>
          </a:stretch>
        </p:blipFill>
        <p:spPr bwMode="auto">
          <a:xfrm>
            <a:off x="1151476" y="1981613"/>
            <a:ext cx="1404399" cy="1809759"/>
          </a:xfrm>
          <a:prstGeom prst="rect">
            <a:avLst/>
          </a:prstGeom>
          <a:noFill/>
        </p:spPr>
      </p:pic>
      <p:sp>
        <p:nvSpPr>
          <p:cNvPr id="11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1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8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nhn\바탕 화면\하늘수채\그림4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2843808" y="823938"/>
            <a:ext cx="3139752" cy="804862"/>
          </a:xfrm>
        </p:spPr>
        <p:txBody>
          <a:bodyPr>
            <a:normAutofit/>
          </a:bodyPr>
          <a:lstStyle>
            <a:lvl1pPr marL="0" indent="0">
              <a:buNone/>
              <a:defRPr sz="1100" b="1">
                <a:solidFill>
                  <a:schemeClr val="tx1">
                    <a:lumMod val="65000"/>
                    <a:lumOff val="3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내용을 작성하세요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9" name="텍스트 개체 틀 3"/>
          <p:cNvSpPr>
            <a:spLocks noGrp="1"/>
          </p:cNvSpPr>
          <p:nvPr>
            <p:ph type="body" sz="half" idx="14" hasCustomPrompt="1"/>
          </p:nvPr>
        </p:nvSpPr>
        <p:spPr>
          <a:xfrm>
            <a:off x="1071240" y="1230660"/>
            <a:ext cx="864022" cy="575493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000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|</a:t>
            </a:r>
            <a:r>
              <a:rPr lang="ko-KR" altLang="en-US"/>
              <a:t>시의 제목</a:t>
            </a:r>
            <a:r>
              <a:rPr lang="en-US" altLang="ko-KR"/>
              <a:t>|</a:t>
            </a:r>
          </a:p>
          <a:p>
            <a:pPr lvl="0"/>
            <a:r>
              <a:rPr lang="ko-KR" altLang="en-US"/>
              <a:t>작가이름 作</a:t>
            </a:r>
          </a:p>
        </p:txBody>
      </p:sp>
      <p:sp>
        <p:nvSpPr>
          <p:cNvPr id="15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  <p:sp>
        <p:nvSpPr>
          <p:cNvPr id="18" name="텍스트 개체 틀 3"/>
          <p:cNvSpPr>
            <a:spLocks noGrp="1"/>
          </p:cNvSpPr>
          <p:nvPr>
            <p:ph type="body" sz="half" idx="17" hasCustomPrompt="1"/>
          </p:nvPr>
        </p:nvSpPr>
        <p:spPr>
          <a:xfrm>
            <a:off x="1080438" y="838200"/>
            <a:ext cx="864095" cy="371252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시평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배경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nhn\바탕 화면\하늘수채\그림2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9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배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nhn\바탕 화면\하늘수채\그림3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8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배경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nhn\바탕 화면\하늘수채\그림4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배경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nhn\바탕 화면\하늘수채\그림1_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2753"/>
          </a:xfrm>
          <a:prstGeom prst="rect">
            <a:avLst/>
          </a:prstGeom>
          <a:noFill/>
        </p:spPr>
      </p:pic>
      <p:sp>
        <p:nvSpPr>
          <p:cNvPr id="14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1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z="800"/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텍스트 개체 틀 3"/>
          <p:cNvSpPr>
            <a:spLocks noGrp="1"/>
          </p:cNvSpPr>
          <p:nvPr>
            <p:ph type="body" sz="half" idx="16" hasCustomPrompt="1"/>
          </p:nvPr>
        </p:nvSpPr>
        <p:spPr>
          <a:xfrm>
            <a:off x="2843808" y="6371802"/>
            <a:ext cx="864022" cy="33896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800" b="1">
                <a:latin typeface="나눔명조" pitchFamily="18" charset="-127"/>
                <a:ea typeface="나눔명조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바닥글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3C75F0-4FDF-431C-B6B2-41F992E67A7C}" type="datetimeFigureOut">
              <a:rPr lang="ko-KR" altLang="en-US" smtClean="0"/>
              <a:pPr/>
              <a:t>2025-01-06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6" r:id="rId13"/>
    <p:sldLayoutId id="2147483660" r:id="rId14"/>
    <p:sldLayoutId id="2147483668" r:id="rId15"/>
    <p:sldLayoutId id="2147483670" r:id="rId16"/>
    <p:sldLayoutId id="2147483666" r:id="rId17"/>
    <p:sldLayoutId id="2147483683" r:id="rId18"/>
    <p:sldLayoutId id="2147483664" r:id="rId19"/>
    <p:sldLayoutId id="2147483665" r:id="rId20"/>
    <p:sldLayoutId id="2147483684" r:id="rId21"/>
    <p:sldLayoutId id="2147483685" r:id="rId22"/>
    <p:sldLayoutId id="2147483661" r:id="rId23"/>
  </p:sldLayoutIdLst>
  <p:txStyles>
    <p:titleStyle>
      <a:lvl1pPr marL="320040" indent="-320040" algn="r" defTabSz="914400" rtl="0" eaLnBrk="1" latinLnBrk="1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kX41yEekY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897428" y="2132856"/>
            <a:ext cx="5394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산호초와 </a:t>
            </a:r>
            <a:r>
              <a:rPr lang="ko-KR" altLang="en-US" sz="5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썬크림</a:t>
            </a:r>
            <a:endParaRPr lang="en-US" altLang="ko-KR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35099" y="142852"/>
            <a:ext cx="884889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지구는 얼마나 뜨거워진 것일까</a:t>
            </a:r>
            <a:endParaRPr lang="en-US" altLang="ko-KR" sz="4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20EDD27-722B-0D23-BE40-2C7884A1A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62" y="2060848"/>
            <a:ext cx="8640961" cy="32403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D48605-04DC-CBCA-0A95-00719E1F00F9}"/>
              </a:ext>
            </a:extLst>
          </p:cNvPr>
          <p:cNvSpPr txBox="1"/>
          <p:nvPr/>
        </p:nvSpPr>
        <p:spPr>
          <a:xfrm>
            <a:off x="0" y="5877272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b="1" i="0" dirty="0">
                <a:solidFill>
                  <a:srgbClr val="222222"/>
                </a:solidFill>
                <a:effectLst/>
                <a:latin typeface="AppleSDGothicNeo-Light"/>
              </a:rPr>
              <a:t>‘기후 띠’</a:t>
            </a:r>
            <a:r>
              <a:rPr lang="en-US" altLang="ko-KR" sz="2800" b="1" i="0" dirty="0">
                <a:solidFill>
                  <a:srgbClr val="222222"/>
                </a:solidFill>
                <a:effectLst/>
                <a:latin typeface="AppleSDGothicNeo-Light"/>
              </a:rPr>
              <a:t>(Climate Stripe)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02441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지구온난화로 발생한 열은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어디로 갈까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?</a:t>
            </a:r>
          </a:p>
        </p:txBody>
      </p:sp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9DD1518F-C18C-A199-2A5B-3B26D199AE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9479167"/>
              </p:ext>
            </p:extLst>
          </p:nvPr>
        </p:nvGraphicFramePr>
        <p:xfrm>
          <a:off x="395536" y="1340768"/>
          <a:ext cx="8424936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02917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바다는 지구의 온도 조절 장치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Picture 2" descr="D:\admin\Desktop\global-ocean-temperature-0-700m.gif">
            <a:extLst>
              <a:ext uri="{FF2B5EF4-FFF2-40B4-BE49-F238E27FC236}">
                <a16:creationId xmlns:a16="http://schemas.microsoft.com/office/drawing/2014/main" id="{073425BB-02C9-A732-413E-39C3124A4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28516"/>
            <a:ext cx="7920880" cy="53866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446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  <a:hlinkClick r:id="rId3"/>
              </a:rPr>
              <a:t>온도 조절 장치가 고장나 벌어지는 일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9A71197-8814-F8AA-44FF-82657FFE8A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8136904" cy="541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58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71858" y="579807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최근 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년간 지구 산호초 절반 폐사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Picture 2" descr="D:\admin\Desktop\maxresdefault.jpg">
            <a:extLst>
              <a:ext uri="{FF2B5EF4-FFF2-40B4-BE49-F238E27FC236}">
                <a16:creationId xmlns:a16="http://schemas.microsoft.com/office/drawing/2014/main" id="{34A21A87-180E-8435-E11E-58CB3B47E7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" t="22255" r="1297" b="29983"/>
          <a:stretch/>
        </p:blipFill>
        <p:spPr bwMode="auto">
          <a:xfrm>
            <a:off x="107504" y="2708920"/>
            <a:ext cx="8928992" cy="3055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E31ABAA-B3DD-40DE-908B-BC4C47CBADFF}"/>
              </a:ext>
            </a:extLst>
          </p:cNvPr>
          <p:cNvSpPr txBox="1"/>
          <p:nvPr/>
        </p:nvSpPr>
        <p:spPr>
          <a:xfrm>
            <a:off x="3201525" y="1818536"/>
            <a:ext cx="2592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a가을소풍B" pitchFamily="18" charset="-127"/>
                <a:ea typeface="a가을소풍B" pitchFamily="18" charset="-127"/>
              </a:rPr>
              <a:t>일본 남쪽 앞바다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BD03B5-6714-48E7-8B91-8922755DC586}"/>
              </a:ext>
            </a:extLst>
          </p:cNvPr>
          <p:cNvSpPr txBox="1"/>
          <p:nvPr/>
        </p:nvSpPr>
        <p:spPr>
          <a:xfrm>
            <a:off x="1678960" y="192352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a가을소풍B" pitchFamily="18" charset="-127"/>
                <a:ea typeface="a가을소풍B" pitchFamily="18" charset="-127"/>
              </a:rPr>
              <a:t>2016</a:t>
            </a:r>
            <a:r>
              <a:rPr lang="ko-KR" altLang="en-US" sz="2000" dirty="0">
                <a:latin typeface="a가을소풍B" pitchFamily="18" charset="-127"/>
                <a:ea typeface="a가을소풍B" pitchFamily="18" charset="-127"/>
              </a:rPr>
              <a:t>년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22C3B2-598B-4D17-A769-05BC4EBC0F95}"/>
              </a:ext>
            </a:extLst>
          </p:cNvPr>
          <p:cNvSpPr txBox="1"/>
          <p:nvPr/>
        </p:nvSpPr>
        <p:spPr>
          <a:xfrm>
            <a:off x="6215464" y="1919648"/>
            <a:ext cx="3744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a가을소풍B" pitchFamily="18" charset="-127"/>
                <a:ea typeface="a가을소풍B" pitchFamily="18" charset="-127"/>
              </a:rPr>
              <a:t>2017</a:t>
            </a:r>
            <a:r>
              <a:rPr lang="ko-KR" altLang="en-US" sz="2000" dirty="0">
                <a:latin typeface="a가을소풍B" pitchFamily="18" charset="-127"/>
                <a:ea typeface="a가을소풍B" pitchFamily="18" charset="-127"/>
              </a:rPr>
              <a:t>년</a:t>
            </a:r>
          </a:p>
        </p:txBody>
      </p:sp>
    </p:spTree>
    <p:extLst>
      <p:ext uri="{BB962C8B-B14F-4D97-AF65-F5344CB8AC3E}">
        <p14:creationId xmlns:p14="http://schemas.microsoft.com/office/powerpoint/2010/main" val="3865982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최근 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년간 지구 산호초 절반 폐사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31303D-980A-6BF0-DE4A-17D6C73A5260}"/>
              </a:ext>
            </a:extLst>
          </p:cNvPr>
          <p:cNvSpPr txBox="1"/>
          <p:nvPr/>
        </p:nvSpPr>
        <p:spPr>
          <a:xfrm>
            <a:off x="1475656" y="153127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a가을소풍B" pitchFamily="18" charset="-127"/>
                <a:ea typeface="a가을소풍B" pitchFamily="18" charset="-127"/>
              </a:rPr>
              <a:t>2016</a:t>
            </a:r>
            <a:r>
              <a:rPr lang="ko-KR" altLang="en-US" sz="2000" dirty="0">
                <a:latin typeface="a가을소풍B" pitchFamily="18" charset="-127"/>
                <a:ea typeface="a가을소풍B" pitchFamily="18" charset="-127"/>
              </a:rPr>
              <a:t>년</a:t>
            </a:r>
          </a:p>
        </p:txBody>
      </p:sp>
      <p:pic>
        <p:nvPicPr>
          <p:cNvPr id="5" name="Picture 3" descr="D:\admin\Desktop\gg_W_60401N_Reef_cc.jpg">
            <a:extLst>
              <a:ext uri="{FF2B5EF4-FFF2-40B4-BE49-F238E27FC236}">
                <a16:creationId xmlns:a16="http://schemas.microsoft.com/office/drawing/2014/main" id="{FF708DDE-4F6C-2F3D-9BE4-F160E402A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8840"/>
            <a:ext cx="892899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589ED4A-CB08-73E3-2FDC-74A6589949AF}"/>
              </a:ext>
            </a:extLst>
          </p:cNvPr>
          <p:cNvSpPr txBox="1"/>
          <p:nvPr/>
        </p:nvSpPr>
        <p:spPr>
          <a:xfrm>
            <a:off x="3419872" y="1323915"/>
            <a:ext cx="3740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>
                <a:latin typeface="a가을소풍B" pitchFamily="18" charset="-127"/>
                <a:ea typeface="a가을소풍B" pitchFamily="18" charset="-127"/>
              </a:rPr>
              <a:t>호주 동북부 연안</a:t>
            </a:r>
            <a:endParaRPr lang="ko-KR" altLang="en-US" sz="2400" dirty="0">
              <a:latin typeface="a가을소풍B" pitchFamily="18" charset="-127"/>
              <a:ea typeface="a가을소풍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2785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최근 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년간 지구 산호초 절반 폐사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84A2DCF-A206-12AA-8A06-EB1C620BCE07}"/>
              </a:ext>
            </a:extLst>
          </p:cNvPr>
          <p:cNvGrpSpPr/>
          <p:nvPr/>
        </p:nvGrpSpPr>
        <p:grpSpPr>
          <a:xfrm>
            <a:off x="179512" y="1134542"/>
            <a:ext cx="8784976" cy="2786870"/>
            <a:chOff x="179512" y="1286996"/>
            <a:chExt cx="8784976" cy="2786870"/>
          </a:xfrm>
        </p:grpSpPr>
        <p:pic>
          <p:nvPicPr>
            <p:cNvPr id="4" name="Picture 4" descr="D:\admin\Desktop\Coral_Bleaching.jpg">
              <a:extLst>
                <a:ext uri="{FF2B5EF4-FFF2-40B4-BE49-F238E27FC236}">
                  <a16:creationId xmlns:a16="http://schemas.microsoft.com/office/drawing/2014/main" id="{C4597A6D-9174-889E-2643-B41C1DB9C49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 b="9314"/>
            <a:stretch/>
          </p:blipFill>
          <p:spPr bwMode="auto">
            <a:xfrm>
              <a:off x="4578367" y="1286997"/>
              <a:ext cx="4386121" cy="278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 descr="D:\admin\Desktop\Coral_Bleaching.jpg">
              <a:extLst>
                <a:ext uri="{FF2B5EF4-FFF2-40B4-BE49-F238E27FC236}">
                  <a16:creationId xmlns:a16="http://schemas.microsoft.com/office/drawing/2014/main" id="{CBEE544E-E0B3-458B-3565-6195B777D12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b="9010"/>
            <a:stretch/>
          </p:blipFill>
          <p:spPr bwMode="auto">
            <a:xfrm>
              <a:off x="179512" y="1286996"/>
              <a:ext cx="4392488" cy="278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D:\admin\Desktop\coral-bleaching-7.jpg">
            <a:extLst>
              <a:ext uri="{FF2B5EF4-FFF2-40B4-BE49-F238E27FC236}">
                <a16:creationId xmlns:a16="http://schemas.microsoft.com/office/drawing/2014/main" id="{44A6A87E-2189-18C2-F2A4-94EB3C8D82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17"/>
          <a:stretch/>
        </p:blipFill>
        <p:spPr bwMode="auto">
          <a:xfrm>
            <a:off x="192248" y="4077072"/>
            <a:ext cx="8772239" cy="265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224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바다 온도 상승으로 죽어가는 산호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F1D80E-521D-BC2A-EF92-CDB2D669D9B3}"/>
              </a:ext>
            </a:extLst>
          </p:cNvPr>
          <p:cNvSpPr txBox="1"/>
          <p:nvPr/>
        </p:nvSpPr>
        <p:spPr>
          <a:xfrm>
            <a:off x="258691" y="1340768"/>
            <a:ext cx="913784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1. 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해수 온도가 </a:t>
            </a:r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30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도를 넘는 날이  </a:t>
            </a:r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2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주</a:t>
            </a:r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~1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개월  지속</a:t>
            </a:r>
            <a:endParaRPr lang="en-US" altLang="ko-KR" sz="2600" spc="-15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+mn-ea"/>
            </a:endParaRPr>
          </a:p>
          <a:p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2. 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산호 몸체의 미세조류가 광합성을 하지 못하고 하얗게 변함 </a:t>
            </a:r>
            <a:endParaRPr lang="en-US" altLang="ko-KR" sz="2600" spc="-15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+mn-ea"/>
            </a:endParaRPr>
          </a:p>
          <a:p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3. 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결국 영양을 잃은 산호가 죽게 됨 </a:t>
            </a:r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(</a:t>
            </a:r>
            <a:r>
              <a:rPr lang="ko-KR" altLang="en-US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백화</a:t>
            </a:r>
            <a:r>
              <a:rPr lang="en-US" altLang="ko-KR" sz="26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)</a:t>
            </a:r>
          </a:p>
        </p:txBody>
      </p:sp>
      <p:pic>
        <p:nvPicPr>
          <p:cNvPr id="5" name="Picture 2" descr="D:\admin\Desktop\ㅈㄷㄹ.jpg">
            <a:extLst>
              <a:ext uri="{FF2B5EF4-FFF2-40B4-BE49-F238E27FC236}">
                <a16:creationId xmlns:a16="http://schemas.microsoft.com/office/drawing/2014/main" id="{499FE9A7-0A91-DD7F-C425-C52F946AD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368" y="2842810"/>
            <a:ext cx="610126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936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산호가 죽으면 지구가 죽는다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A0A65C-57D1-8661-40BA-F8F597B513CA}"/>
              </a:ext>
            </a:extLst>
          </p:cNvPr>
          <p:cNvSpPr txBox="1"/>
          <p:nvPr/>
        </p:nvSpPr>
        <p:spPr>
          <a:xfrm>
            <a:off x="317840" y="1364008"/>
            <a:ext cx="8718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영양분이 풍부한 산호 알은 바다 생물의 주식</a:t>
            </a:r>
            <a:endParaRPr lang="en-US" altLang="ko-KR" sz="2800" spc="-15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+mn-ea"/>
            </a:endParaRPr>
          </a:p>
          <a:p>
            <a:pPr marL="514350" indent="-514350">
              <a:buAutoNum type="arabicPeriod"/>
            </a:pP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산호초는 </a:t>
            </a:r>
            <a:r>
              <a:rPr lang="en-US" altLang="ko-KR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3</a:t>
            </a: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만여 종의 생물과 지구 어류 </a:t>
            </a:r>
            <a:r>
              <a:rPr lang="en-US" altLang="ko-KR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30%</a:t>
            </a: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의 서식지</a:t>
            </a:r>
            <a:endParaRPr lang="en-US" altLang="ko-KR" sz="2800" spc="-15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+mn-ea"/>
            </a:endParaRPr>
          </a:p>
          <a:p>
            <a:pPr marL="514350" indent="-514350">
              <a:buAutoNum type="arabicPeriod"/>
            </a:pP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작은 물고기들이 천적으로부터 몸을 피하는 은신처</a:t>
            </a:r>
            <a:endParaRPr lang="en-US" altLang="ko-KR" sz="2800" spc="-15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+mn-ea"/>
            </a:endParaRPr>
          </a:p>
          <a:p>
            <a:pPr marL="514350" indent="-514350">
              <a:buAutoNum type="arabicPeriod"/>
            </a:pP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전 세계 해안선 </a:t>
            </a:r>
            <a:r>
              <a:rPr lang="en-US" altLang="ko-KR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15%</a:t>
            </a:r>
            <a:r>
              <a:rPr lang="ko-KR" altLang="en-US" sz="28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ea"/>
              </a:rPr>
              <a:t>를 보호하는 방파제 역할 </a:t>
            </a:r>
            <a:endParaRPr lang="en-US" altLang="ko-KR" sz="2800" spc="-15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44CDEDE-0930-143C-2EC5-FB0C70F9CE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16" y="3429000"/>
            <a:ext cx="4788159" cy="319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64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온도 조절 장치가 고장나 벌어지는 일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586E88-5D55-26BE-3D5A-21E4CC70C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15" y="1412776"/>
            <a:ext cx="8738847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11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온도 조절 장치가 고장나 벌어지는 일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4F49266-AB58-5C1D-987A-2FF5F3938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47" y="1196752"/>
            <a:ext cx="8689306" cy="528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70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사람이 먹을 수 없는 해조류만 많아지는 중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FB2D810-F211-9F43-8B1D-74956706A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233" y="1196752"/>
            <a:ext cx="4657534" cy="252028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786E6CE-0D9A-8CEE-763C-D15F207F53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233" y="3861048"/>
            <a:ext cx="4657534" cy="275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45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사람이 먹을 수 없는 해조류만 많아지는 중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239FB0B-48C4-975E-DDD3-6DB3E77F6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9" y="1412776"/>
            <a:ext cx="8697539" cy="481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537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바다가 너무 따뜻해요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C4359A8-C2C2-C3B7-F07E-ECCA88D8D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09" y="1484784"/>
            <a:ext cx="8640381" cy="485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71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썬크림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때문에 산호가 위험하다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?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0097876C-7BCF-4246-BDEF-9E9114122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818" y="1412774"/>
            <a:ext cx="3528392" cy="4494832"/>
          </a:xfrm>
          <a:prstGeom prst="rect">
            <a:avLst/>
          </a:prstGeom>
          <a:solidFill>
            <a:srgbClr val="FF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81000" rIns="81000" bIns="8100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endParaRPr kumimoji="0" lang="en-US" altLang="ko-KR" sz="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lnSpc>
                <a:spcPct val="200000"/>
              </a:lnSpc>
            </a:pPr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산호초가 죽으면</a:t>
            </a:r>
            <a:endParaRPr kumimoji="0"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lnSpc>
                <a:spcPct val="200000"/>
              </a:lnSpc>
            </a:pPr>
            <a:r>
              <a:rPr kumimoji="0" lang="en-US" altLang="ko-KR" sz="6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kumimoji="0" lang="ko-KR" altLang="en-US" sz="6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왜“</a:t>
            </a:r>
            <a:endParaRPr kumimoji="0" lang="en-US" altLang="ko-KR" sz="6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lnSpc>
                <a:spcPct val="200000"/>
              </a:lnSpc>
            </a:pPr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안될까요</a:t>
            </a:r>
            <a:r>
              <a:rPr kumimoji="0"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algn="ctr" eaLnBrk="1" hangingPunct="1">
              <a:lnSpc>
                <a:spcPct val="200000"/>
              </a:lnSpc>
            </a:pPr>
            <a:endParaRPr kumimoji="0" lang="ko-KR" altLang="en-US" sz="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B28C882-EB7F-438E-8851-A31E4503DA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6531" y="1412774"/>
            <a:ext cx="4765949" cy="449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48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산호가 죽으면 지구가 죽는다</a:t>
            </a:r>
            <a:endParaRPr lang="en-US" altLang="ko-K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812DFB4-2F99-47AB-8F47-FECE3AD7C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1124744"/>
            <a:ext cx="5947849" cy="541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7859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썬크림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때문에 산호가 위험하다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?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B161CB6-D0C3-4E44-902B-0D2A56147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1196752"/>
            <a:ext cx="6624736" cy="534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201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썬크림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때문에 산호가 위험하다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?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F06189A-DCBB-4F1D-8DB6-5FCCC2A56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484784"/>
            <a:ext cx="4192966" cy="46805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FB0E70D-F643-4A57-8D0C-3A9B00A30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484784"/>
            <a:ext cx="420492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3137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07504" y="142852"/>
            <a:ext cx="8856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6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썬크림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어떡해 선택해야 할까</a:t>
            </a:r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굴림" pitchFamily="50" charset="-127"/>
                <a:ea typeface="굴림" pitchFamily="50" charset="-127"/>
              </a:rPr>
              <a:t>?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F06189A-DCBB-4F1D-8DB6-5FCCC2A56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484784"/>
            <a:ext cx="4192966" cy="46805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FB0E70D-F643-4A57-8D0C-3A9B00A30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484784"/>
            <a:ext cx="420492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377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>
            <a:extLst>
              <a:ext uri="{FF2B5EF4-FFF2-40B4-BE49-F238E27FC236}">
                <a16:creationId xmlns:a16="http://schemas.microsoft.com/office/drawing/2014/main" id="{9F4E8146-30B7-4D76-8CAA-4E4011939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38" y="1611867"/>
            <a:ext cx="8313523" cy="482453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EA6E0394-253A-4A9B-857F-D4968ABC5A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629" y="416067"/>
            <a:ext cx="6643688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3200" b="1" dirty="0">
                <a:solidFill>
                  <a:srgbClr val="00009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물리적 차단제 </a:t>
            </a:r>
            <a:r>
              <a:rPr kumimoji="0" lang="en-US" altLang="ko-KR" sz="3200" b="1" dirty="0">
                <a:solidFill>
                  <a:srgbClr val="00009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&amp; </a:t>
            </a:r>
            <a:r>
              <a:rPr kumimoji="0" lang="ko-KR" altLang="en-US" sz="3200" b="1" dirty="0">
                <a:solidFill>
                  <a:srgbClr val="00009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화학적 차단제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D4A72CF5-E2C5-4054-AD2C-A125517B3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620688"/>
            <a:ext cx="8319840" cy="656025"/>
          </a:xfrm>
          <a:prstGeom prst="rect">
            <a:avLst/>
          </a:prstGeom>
          <a:solidFill>
            <a:srgbClr val="FF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81000" rIns="81000" bIns="8100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위험한 성분은 </a:t>
            </a:r>
            <a:r>
              <a:rPr kumimoji="0" lang="ko-KR" altLang="en-US" sz="3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뭐지</a:t>
            </a:r>
            <a:r>
              <a:rPr kumimoji="0"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 “</a:t>
            </a:r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화학적 차단제</a:t>
            </a:r>
            <a:r>
              <a:rPr kumimoji="0"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endParaRPr kumimoji="0"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05582AF-E0E2-4D80-B576-B764DBF8E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224387"/>
              </p:ext>
            </p:extLst>
          </p:nvPr>
        </p:nvGraphicFramePr>
        <p:xfrm>
          <a:off x="428625" y="2250282"/>
          <a:ext cx="8286751" cy="3228832"/>
        </p:xfrm>
        <a:graphic>
          <a:graphicData uri="http://schemas.openxmlformats.org/drawingml/2006/table">
            <a:tbl>
              <a:tblPr/>
              <a:tblGrid>
                <a:gridCol w="1214438">
                  <a:extLst>
                    <a:ext uri="{9D8B030D-6E8A-4147-A177-3AD203B41FA5}">
                      <a16:colId xmlns:a16="http://schemas.microsoft.com/office/drawing/2014/main" val="85610665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173830589"/>
                    </a:ext>
                  </a:extLst>
                </a:gridCol>
                <a:gridCol w="3643313">
                  <a:extLst>
                    <a:ext uri="{9D8B030D-6E8A-4147-A177-3AD203B41FA5}">
                      <a16:colId xmlns:a16="http://schemas.microsoft.com/office/drawing/2014/main" val="1653648083"/>
                    </a:ext>
                  </a:extLst>
                </a:gridCol>
              </a:tblGrid>
              <a:tr h="607219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</a:txBody>
                  <a:tcPr marL="91439" marR="91439" marT="34286" marB="342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에칠헥실메톡시신나메이트</a:t>
                      </a:r>
                      <a:endParaRPr kumimoji="0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벤조페논</a:t>
                      </a:r>
                      <a:r>
                        <a:rPr kumimoji="0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-3(</a:t>
                      </a:r>
                      <a:r>
                        <a:rPr kumimoji="0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옥시벤존</a:t>
                      </a:r>
                      <a:r>
                        <a:rPr kumimoji="0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kumimoji="0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354351"/>
                  </a:ext>
                </a:extLst>
              </a:tr>
              <a:tr h="535781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차단효과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7.5% </a:t>
                      </a: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이상에서 </a:t>
                      </a:r>
                      <a:r>
                        <a:rPr kumimoji="0" lang="en-US" altLang="ko-K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UVB </a:t>
                      </a: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중간 차단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5% </a:t>
                      </a: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이상에서 </a:t>
                      </a:r>
                      <a:r>
                        <a:rPr kumimoji="0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UVB </a:t>
                      </a: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약하게 차단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394176"/>
                  </a:ext>
                </a:extLst>
              </a:tr>
              <a:tr h="1053704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영향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호르몬 교란물질</a:t>
                      </a:r>
                      <a:endParaRPr kumimoji="0" lang="en-US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갑상선 호르몬 감소</a:t>
                      </a:r>
                      <a:endParaRPr kumimoji="0" lang="en-US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피부알레르기 유발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호르몬 교란물질</a:t>
                      </a:r>
                      <a:endParaRPr kumimoji="0" lang="en-US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생식 독성</a:t>
                      </a:r>
                      <a:endParaRPr kumimoji="0" lang="en-US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피부알레르기</a:t>
                      </a: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유발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2002597"/>
                  </a:ext>
                </a:extLst>
              </a:tr>
              <a:tr h="756047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피부침투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피부 침투 가능성</a:t>
                      </a:r>
                      <a:endParaRPr kumimoji="0" lang="en-US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유럽 여성들의 모유에서 발견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피부 침투 가능성</a:t>
                      </a:r>
                      <a:endParaRPr kumimoji="0" lang="en-US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유럽 여성들의 모유에서 발견</a:t>
                      </a:r>
                    </a:p>
                  </a:txBody>
                  <a:tcPr marL="91439" marR="91439" marT="34286" marB="3428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251569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그림 1" descr="자외선2.JPG">
            <a:extLst>
              <a:ext uri="{FF2B5EF4-FFF2-40B4-BE49-F238E27FC236}">
                <a16:creationId xmlns:a16="http://schemas.microsoft.com/office/drawing/2014/main" id="{B2DFA4D9-6ED7-4C4A-B38E-BB42FA2DD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71" y="1484784"/>
            <a:ext cx="8253457" cy="347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C7015C-B84B-4A83-897B-FA0A0AD88262}"/>
              </a:ext>
            </a:extLst>
          </p:cNvPr>
          <p:cNvSpPr txBox="1"/>
          <p:nvPr/>
        </p:nvSpPr>
        <p:spPr>
          <a:xfrm>
            <a:off x="428625" y="692696"/>
            <a:ext cx="8247831" cy="6560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81000" tIns="81000" rIns="81000" bIns="8100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안전한 성분은 </a:t>
            </a:r>
            <a:r>
              <a:rPr kumimoji="0" lang="ko-KR" altLang="en-US" sz="3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뭐지</a:t>
            </a:r>
            <a:r>
              <a:rPr kumimoji="0"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 “</a:t>
            </a:r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물리적 차단제</a:t>
            </a:r>
            <a:r>
              <a:rPr kumimoji="0"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8C1A63EB-C031-4CFC-AECF-2CC011CB32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270416"/>
              </p:ext>
            </p:extLst>
          </p:nvPr>
        </p:nvGraphicFramePr>
        <p:xfrm>
          <a:off x="428625" y="2250282"/>
          <a:ext cx="8286751" cy="3140381"/>
        </p:xfrm>
        <a:graphic>
          <a:graphicData uri="http://schemas.openxmlformats.org/drawingml/2006/table">
            <a:tbl>
              <a:tblPr/>
              <a:tblGrid>
                <a:gridCol w="1214438">
                  <a:extLst>
                    <a:ext uri="{9D8B030D-6E8A-4147-A177-3AD203B41FA5}">
                      <a16:colId xmlns:a16="http://schemas.microsoft.com/office/drawing/2014/main" val="461486428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1769559718"/>
                    </a:ext>
                  </a:extLst>
                </a:gridCol>
                <a:gridCol w="3643313">
                  <a:extLst>
                    <a:ext uri="{9D8B030D-6E8A-4147-A177-3AD203B41FA5}">
                      <a16:colId xmlns:a16="http://schemas.microsoft.com/office/drawing/2014/main" val="4016079848"/>
                    </a:ext>
                  </a:extLst>
                </a:gridCol>
              </a:tblGrid>
              <a:tr h="466725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</a:txBody>
                  <a:tcPr marL="91439" marR="91439" marT="34283" marB="3428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티타늄디옥사이드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산화아연</a:t>
                      </a:r>
                      <a:r>
                        <a:rPr kumimoji="0" lang="en-US" altLang="ko-K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kumimoji="0" lang="ko-K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징크옥사이드</a:t>
                      </a:r>
                      <a:r>
                        <a:rPr kumimoji="0" lang="en-US" altLang="ko-K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kumimoji="0" lang="ko-KR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3596767"/>
                  </a:ext>
                </a:extLst>
              </a:tr>
              <a:tr h="657225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차단효과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10% 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이상에서 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UVA,UVB 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모두 차단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특히 자외선 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UV-B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를 주로 반사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10% 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이상에서 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UVA,UVB 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모두 차단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우수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특히 자외선 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UV-A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를 주로 반산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57681"/>
                  </a:ext>
                </a:extLst>
              </a:tr>
              <a:tr h="1053704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영향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피부에 바를 때는 침투성이 </a:t>
                      </a:r>
                      <a:endParaRPr kumimoji="0" lang="en-US" altLang="ko-KR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낮아 안전</a:t>
                      </a:r>
                      <a:r>
                        <a:rPr kumimoji="0" lang="en-US" altLang="ko-K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kumimoji="0" lang="ko-K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하지만 호흡기로 </a:t>
                      </a:r>
                      <a:endParaRPr kumimoji="0" lang="en-US" altLang="ko-KR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흡입이 안되도록 주의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피부에 바를 때는 침투성이 낮아 대체로 안전하지만 </a:t>
                      </a: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나노사이즈로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된 성분은 활성산소를 만들어 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DNA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손상유발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7469557"/>
                  </a:ext>
                </a:extLst>
              </a:tr>
              <a:tr h="756047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피부</a:t>
                      </a:r>
                      <a:endParaRPr kumimoji="0" lang="en-US" altLang="ko-KR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굴림" panose="020B0600000101010101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굴림" panose="020B0600000101010101" pitchFamily="50" charset="-127"/>
                        </a:rPr>
                        <a:t>발림성</a:t>
                      </a: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백탁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현상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톡톡 충분히 두드려서 바를 것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91439" marR="91439" marT="34283" marB="3428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998262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그림 1" descr="자외선4.JPG">
            <a:extLst>
              <a:ext uri="{FF2B5EF4-FFF2-40B4-BE49-F238E27FC236}">
                <a16:creationId xmlns:a16="http://schemas.microsoft.com/office/drawing/2014/main" id="{50DC5C46-3994-428A-ADBF-DC5D22E15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607344"/>
            <a:ext cx="6086475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7FDF93-C82B-47D2-A9FB-F7FE05E6EC9F}"/>
              </a:ext>
            </a:extLst>
          </p:cNvPr>
          <p:cNvSpPr txBox="1"/>
          <p:nvPr/>
        </p:nvSpPr>
        <p:spPr>
          <a:xfrm>
            <a:off x="1643063" y="4768454"/>
            <a:ext cx="5455444" cy="48674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81000" tIns="81000" rIns="81000" bIns="81000">
            <a:spAutoFit/>
          </a:bodyPr>
          <a:lstStyle/>
          <a:p>
            <a:pPr algn="ctr">
              <a:defRPr/>
            </a:pPr>
            <a:r>
              <a:rPr lang="ko-KR" altLang="en-US" sz="21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피부에 흡수되지 않아 안전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그림 1" descr="자외선8.JPG">
            <a:extLst>
              <a:ext uri="{FF2B5EF4-FFF2-40B4-BE49-F238E27FC236}">
                <a16:creationId xmlns:a16="http://schemas.microsoft.com/office/drawing/2014/main" id="{9F8C2846-6726-4E8B-89DC-579DDC5A2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43" y="1700808"/>
            <a:ext cx="8218513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66E27B89-EAFF-45C9-A16E-6E1A2F9AB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1678781"/>
            <a:ext cx="3751660" cy="278249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B236ED-6FAE-4D9C-B544-3B5001E4782E}"/>
              </a:ext>
            </a:extLst>
          </p:cNvPr>
          <p:cNvSpPr txBox="1"/>
          <p:nvPr/>
        </p:nvSpPr>
        <p:spPr>
          <a:xfrm>
            <a:off x="178594" y="4682729"/>
            <a:ext cx="8713886" cy="20102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81000" tIns="81000" rIns="81000" bIns="81000">
            <a:spAutoFit/>
          </a:bodyPr>
          <a:lstStyle/>
          <a:p>
            <a:pPr>
              <a:defRPr/>
            </a:pP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자외선 차단제가 허옇게 뜨는 것을 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”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백탁현상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”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이라고 하는데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백탁현상은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기본적으로 자외선을 물리적으로 차단하는 성분 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(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티타늄디옥사이드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징크옥사이드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) 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때문이다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</a:t>
            </a:r>
          </a:p>
          <a:p>
            <a:pPr>
              <a:defRPr/>
            </a:pPr>
            <a:endParaRPr lang="en-US" altLang="ko-KR" sz="2000" b="1" dirty="0"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pPr>
              <a:defRPr/>
            </a:pPr>
            <a:r>
              <a:rPr lang="ko-KR" altLang="en-US" sz="2000" b="1" u="sng" dirty="0">
                <a:solidFill>
                  <a:srgbClr val="FFFF00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물리적 차단성분의 자외선을 바를 때는 시간을 충분히 들여 톡톡 두드려 </a:t>
            </a:r>
            <a:endParaRPr lang="en-US" altLang="ko-KR" sz="2000" b="1" u="sng" dirty="0">
              <a:solidFill>
                <a:srgbClr val="FFFF00"/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pPr>
              <a:defRPr/>
            </a:pPr>
            <a:r>
              <a:rPr lang="ko-KR" altLang="en-US" sz="2000" b="1" u="sng" dirty="0">
                <a:solidFill>
                  <a:srgbClr val="FFFF00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발라야 한다</a:t>
            </a:r>
            <a:r>
              <a:rPr lang="en-US" altLang="ko-KR" sz="2000" b="1" u="sng" dirty="0">
                <a:solidFill>
                  <a:srgbClr val="FFFF00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  </a:t>
            </a:r>
            <a:r>
              <a:rPr lang="ko-KR" altLang="en-US" sz="2000" b="1" u="sng" dirty="0">
                <a:solidFill>
                  <a:srgbClr val="FFFF00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문지르지 말고 톡톡</a:t>
            </a:r>
            <a:r>
              <a:rPr lang="en-US" altLang="ko-KR" sz="2000" b="1" u="sng" dirty="0">
                <a:solidFill>
                  <a:srgbClr val="FFFF00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!</a:t>
            </a:r>
            <a:endParaRPr lang="ko-KR" altLang="en-US" sz="2000" b="1" dirty="0">
              <a:solidFill>
                <a:srgbClr val="FFFF00"/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3D55126D-9DCA-4798-AC50-A4C36B65D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715" y="404664"/>
            <a:ext cx="5312569" cy="656025"/>
          </a:xfrm>
          <a:prstGeom prst="rect">
            <a:avLst/>
          </a:prstGeom>
          <a:solidFill>
            <a:srgbClr val="FF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000" tIns="81000" rIns="81000" bIns="8100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허옇게 뜨는 </a:t>
            </a:r>
            <a:r>
              <a:rPr kumimoji="0" lang="ko-KR" altLang="en-US" sz="3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백탁</a:t>
            </a:r>
            <a:r>
              <a:rPr kumimoji="0"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현상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4FE5519D-93C4-4A7A-A4E2-DBE1A028A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8520" y="476672"/>
            <a:ext cx="9144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3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피부에도 환경에도 좋은 수분크림 만들기</a:t>
            </a:r>
          </a:p>
        </p:txBody>
      </p:sp>
      <p:pic>
        <p:nvPicPr>
          <p:cNvPr id="24579" name="Picture 5">
            <a:extLst>
              <a:ext uri="{FF2B5EF4-FFF2-40B4-BE49-F238E27FC236}">
                <a16:creationId xmlns:a16="http://schemas.microsoft.com/office/drawing/2014/main" id="{DD38B560-1F04-4E86-8817-BCD5164FB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12776"/>
            <a:ext cx="4968552" cy="485367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id="{388DFF44-3E7A-4373-9703-B2B8CA27A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741" y="1446803"/>
            <a:ext cx="8767763" cy="1878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워터류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알로에베라겔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워터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90g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오일류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로즈힙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오일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3g,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아르간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오일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3g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첨가물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히아루론산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5g,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아카시아콜라겐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2g,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한방방부제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3g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에센셜오일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</a:t>
            </a:r>
            <a:r>
              <a:rPr kumimoji="0" lang="ko-KR" altLang="en-US" sz="2000" b="1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라벤더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kumimoji="0" lang="en-US" altLang="ko-KR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</a:t>
            </a:r>
            <a:r>
              <a:rPr kumimoji="0" lang="ko-KR" altLang="en-US" sz="20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방울</a:t>
            </a:r>
            <a:endParaRPr kumimoji="0" lang="ko-KR" altLang="en-US" sz="2000" b="1" u="sng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0A85B2-8931-4287-9A91-E176AF6C16DB}"/>
              </a:ext>
            </a:extLst>
          </p:cNvPr>
          <p:cNvSpPr txBox="1"/>
          <p:nvPr/>
        </p:nvSpPr>
        <p:spPr>
          <a:xfrm>
            <a:off x="172641" y="404664"/>
            <a:ext cx="8767763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피부에도 환경에도 좋은 수분크림 만들기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946E475-5860-49A3-8A17-8A780FC0A6ED}"/>
              </a:ext>
            </a:extLst>
          </p:cNvPr>
          <p:cNvSpPr/>
          <p:nvPr/>
        </p:nvSpPr>
        <p:spPr>
          <a:xfrm>
            <a:off x="172641" y="4298727"/>
            <a:ext cx="8575823" cy="2339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소독한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비이커에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알로에베라겔을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계량한다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1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에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로즈힙오일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아르간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오일을 계량한 후 잘 섞어준다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히아루론산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아카시아 콜라겐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한방방부제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라벤더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</a:t>
            </a:r>
            <a:r>
              <a:rPr lang="ko-KR" altLang="en-US" sz="2000" b="1" dirty="0" err="1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에센셜오일을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넣고 잘 섞어주면 끝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소독한 용기에 담아 사용한다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.(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냉장보관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3</a:t>
            </a:r>
            <a:r>
              <a:rPr lang="ko-KR" altLang="en-US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개월</a:t>
            </a:r>
            <a:r>
              <a:rPr lang="en-US" altLang="ko-KR" sz="2000" b="1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)</a:t>
            </a:r>
            <a:endParaRPr lang="ko-KR" altLang="en-US" sz="2000" b="1" dirty="0">
              <a:solidFill>
                <a:srgbClr val="C00000"/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3168F5-49CB-4275-800B-4BB44284933F}"/>
              </a:ext>
            </a:extLst>
          </p:cNvPr>
          <p:cNvSpPr txBox="1"/>
          <p:nvPr/>
        </p:nvSpPr>
        <p:spPr>
          <a:xfrm>
            <a:off x="172641" y="3521535"/>
            <a:ext cx="8767763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만드는 방법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류">
  <a:themeElements>
    <a:clrScheme name="기류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기류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기류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5174</TotalTime>
  <Words>1776</Words>
  <Application>Microsoft Office PowerPoint</Application>
  <PresentationFormat>화면 슬라이드 쇼(4:3)</PresentationFormat>
  <Paragraphs>167</Paragraphs>
  <Slides>29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42" baseType="lpstr">
      <vt:lpstr>나눔명조</vt:lpstr>
      <vt:lpstr>Trebuchet MS</vt:lpstr>
      <vt:lpstr>Georgia</vt:lpstr>
      <vt:lpstr>Wingdings</vt:lpstr>
      <vt:lpstr>HY그래픽B</vt:lpstr>
      <vt:lpstr>나눔고딕</vt:lpstr>
      <vt:lpstr>HY그래픽M</vt:lpstr>
      <vt:lpstr>맑은 고딕</vt:lpstr>
      <vt:lpstr>AppleSDGothicNeo-Light</vt:lpstr>
      <vt:lpstr>굴림</vt:lpstr>
      <vt:lpstr>a가을소풍B</vt:lpstr>
      <vt:lpstr>함초롬바탕</vt:lpstr>
      <vt:lpstr>기류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네이버 한글캠페인</dc:creator>
  <cp:lastModifiedBy>admin</cp:lastModifiedBy>
  <cp:revision>279</cp:revision>
  <cp:lastPrinted>2024-06-04T12:03:51Z</cp:lastPrinted>
  <dcterms:created xsi:type="dcterms:W3CDTF">2011-08-23T09:33:59Z</dcterms:created>
  <dcterms:modified xsi:type="dcterms:W3CDTF">2025-01-06T02:38:12Z</dcterms:modified>
</cp:coreProperties>
</file>