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media/image43.jpg" ContentType="image/jpeg"/>
  <Override PartName="/ppt/media/image44.jpg" ContentType="image/jpeg"/>
  <Override PartName="/ppt/media/image45.jpg" ContentType="image/jpeg"/>
  <Override PartName="/ppt/media/image56.jpg" ContentType="image/jpeg"/>
  <Override PartName="/ppt/media/image57.jpg" ContentType="image/jpeg"/>
  <Override PartName="/ppt/media/image58.jpg" ContentType="image/jpeg"/>
  <Override PartName="/ppt/media/image88.jpg" ContentType="image/jpeg"/>
  <Override PartName="/ppt/media/image90.jpg" ContentType="image/jpeg"/>
  <Override PartName="/ppt/media/image91.jpg" ContentType="image/jpeg"/>
  <Override PartName="/ppt/media/image92.jpg" ContentType="image/jpeg"/>
  <Override PartName="/ppt/media/image93.jpg" ContentType="image/jpeg"/>
  <Override PartName="/ppt/media/image94.jpg" ContentType="image/jpeg"/>
  <Override PartName="/ppt/media/image96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3"/>
  </p:notesMasterIdLst>
  <p:sldIdLst>
    <p:sldId id="286" r:id="rId2"/>
    <p:sldId id="361" r:id="rId3"/>
    <p:sldId id="296" r:id="rId4"/>
    <p:sldId id="297" r:id="rId5"/>
    <p:sldId id="260" r:id="rId6"/>
    <p:sldId id="263" r:id="rId7"/>
    <p:sldId id="264" r:id="rId8"/>
    <p:sldId id="371" r:id="rId9"/>
    <p:sldId id="368" r:id="rId10"/>
    <p:sldId id="320" r:id="rId11"/>
    <p:sldId id="389" r:id="rId12"/>
    <p:sldId id="403" r:id="rId13"/>
    <p:sldId id="362" r:id="rId14"/>
    <p:sldId id="383" r:id="rId15"/>
    <p:sldId id="424" r:id="rId16"/>
    <p:sldId id="305" r:id="rId17"/>
    <p:sldId id="410" r:id="rId18"/>
    <p:sldId id="394" r:id="rId19"/>
    <p:sldId id="431" r:id="rId20"/>
    <p:sldId id="432" r:id="rId21"/>
    <p:sldId id="393" r:id="rId22"/>
    <p:sldId id="433" r:id="rId23"/>
    <p:sldId id="434" r:id="rId24"/>
    <p:sldId id="435" r:id="rId25"/>
    <p:sldId id="399" r:id="rId26"/>
    <p:sldId id="402" r:id="rId27"/>
    <p:sldId id="396" r:id="rId28"/>
    <p:sldId id="398" r:id="rId29"/>
    <p:sldId id="357" r:id="rId30"/>
    <p:sldId id="358" r:id="rId31"/>
    <p:sldId id="359" r:id="rId32"/>
    <p:sldId id="360" r:id="rId33"/>
    <p:sldId id="437" r:id="rId34"/>
    <p:sldId id="386" r:id="rId35"/>
    <p:sldId id="409" r:id="rId36"/>
    <p:sldId id="411" r:id="rId37"/>
    <p:sldId id="295" r:id="rId38"/>
    <p:sldId id="425" r:id="rId39"/>
    <p:sldId id="426" r:id="rId40"/>
    <p:sldId id="427" r:id="rId41"/>
    <p:sldId id="428" r:id="rId42"/>
  </p:sldIdLst>
  <p:sldSz cx="12192000" cy="6858000"/>
  <p:notesSz cx="6889750" cy="10018713"/>
  <p:embeddedFontLst>
    <p:embeddedFont>
      <p:font typeface="나눔바른고딕" panose="020B0600000101010101" charset="-127"/>
      <p:regular r:id="rId44"/>
      <p:bold r:id="rId45"/>
    </p:embeddedFont>
    <p:embeddedFont>
      <p:font typeface="HY헤드라인M" panose="02030600000101010101" pitchFamily="18" charset="-127"/>
      <p:regular r:id="rId46"/>
    </p:embeddedFont>
    <p:embeddedFont>
      <p:font typeface="맑은 고딕" panose="020B0503020000020004" pitchFamily="50" charset="-127"/>
      <p:regular r:id="rId47"/>
      <p:bold r:id="rId48"/>
    </p:embeddedFont>
    <p:embeddedFont>
      <p:font typeface="함초롬바탕" panose="02030604000101010101" pitchFamily="18" charset="-127"/>
      <p:regular r:id="rId49"/>
      <p:bold r:id="rId50"/>
    </p:embeddedFont>
    <p:embeddedFont>
      <p:font typeface="휴먼모음T" panose="02030504000101010101" pitchFamily="18" charset="-127"/>
      <p:regular r:id="rId5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7F7F7F"/>
    <a:srgbClr val="FF9999"/>
    <a:srgbClr val="FDB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09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3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5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29D5DDA4-CB3F-4C45-8629-55D907A2F0BE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7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A352A7F-E3A3-4337-BDAE-2BA6434486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98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475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091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272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007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52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891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7030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603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10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69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347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3356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1524"/>
            <a:ext cx="12191999" cy="599236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1077467"/>
            <a:ext cx="12192000" cy="5742940"/>
          </a:xfrm>
          <a:custGeom>
            <a:avLst/>
            <a:gdLst/>
            <a:ahLst/>
            <a:cxnLst/>
            <a:rect l="l" t="t" r="r" b="b"/>
            <a:pathLst>
              <a:path w="9144000" h="5742940">
                <a:moveTo>
                  <a:pt x="0" y="5742432"/>
                </a:moveTo>
                <a:lnTo>
                  <a:pt x="9144000" y="5742432"/>
                </a:lnTo>
                <a:lnTo>
                  <a:pt x="9144000" y="0"/>
                </a:lnTo>
                <a:lnTo>
                  <a:pt x="0" y="0"/>
                </a:lnTo>
                <a:lnTo>
                  <a:pt x="0" y="57424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8" name="bg object 18"/>
          <p:cNvSpPr/>
          <p:nvPr/>
        </p:nvSpPr>
        <p:spPr>
          <a:xfrm>
            <a:off x="0" y="789431"/>
            <a:ext cx="12180147" cy="288290"/>
          </a:xfrm>
          <a:custGeom>
            <a:avLst/>
            <a:gdLst/>
            <a:ahLst/>
            <a:cxnLst/>
            <a:rect l="l" t="t" r="r" b="b"/>
            <a:pathLst>
              <a:path w="9135110" h="288290">
                <a:moveTo>
                  <a:pt x="9134856" y="0"/>
                </a:moveTo>
                <a:lnTo>
                  <a:pt x="0" y="0"/>
                </a:lnTo>
                <a:lnTo>
                  <a:pt x="0" y="288036"/>
                </a:lnTo>
                <a:lnTo>
                  <a:pt x="9134856" y="288036"/>
                </a:lnTo>
                <a:lnTo>
                  <a:pt x="9134856" y="0"/>
                </a:lnTo>
                <a:close/>
              </a:path>
            </a:pathLst>
          </a:custGeom>
          <a:solidFill>
            <a:srgbClr val="F7848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9" name="bg object 19"/>
          <p:cNvSpPr/>
          <p:nvPr/>
        </p:nvSpPr>
        <p:spPr>
          <a:xfrm>
            <a:off x="0" y="926591"/>
            <a:ext cx="230293" cy="29209"/>
          </a:xfrm>
          <a:custGeom>
            <a:avLst/>
            <a:gdLst/>
            <a:ahLst/>
            <a:cxnLst/>
            <a:rect l="l" t="t" r="r" b="b"/>
            <a:pathLst>
              <a:path w="172720" h="29209">
                <a:moveTo>
                  <a:pt x="172529" y="0"/>
                </a:moveTo>
                <a:lnTo>
                  <a:pt x="0" y="0"/>
                </a:lnTo>
                <a:lnTo>
                  <a:pt x="0" y="28955"/>
                </a:lnTo>
                <a:lnTo>
                  <a:pt x="172529" y="28955"/>
                </a:lnTo>
                <a:lnTo>
                  <a:pt x="1725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04040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7574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0FE54-CFE1-4774-AD23-E21288F375BD}" type="datetimeFigureOut">
              <a:rPr lang="ko-KR" altLang="en-US" smtClean="0"/>
              <a:t>2025-01-06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CF984-B7A4-4F51-AF71-A64EF1A927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95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34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1.jpg"/><Relationship Id="rId4" Type="http://schemas.openxmlformats.org/officeDocument/2006/relationships/image" Target="../media/image8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2.jpg"/><Relationship Id="rId4" Type="http://schemas.openxmlformats.org/officeDocument/2006/relationships/image" Target="../media/image8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3.jpg"/><Relationship Id="rId4" Type="http://schemas.openxmlformats.org/officeDocument/2006/relationships/image" Target="../media/image8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 rot="16200000">
            <a:off x="4672575" y="-536785"/>
            <a:ext cx="2835661" cy="751653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343326" y="2313606"/>
            <a:ext cx="7516537" cy="1815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dirty="0">
                <a:latin typeface="배달의민족 한나는 열한살" panose="020B0600000101010101" pitchFamily="50" charset="-127"/>
                <a:ea typeface="문체부 제목 돋음체" panose="020B0609000101010101" pitchFamily="49" charset="-127"/>
              </a:rPr>
              <a:t>생활 속 화학물질 절감을 통한</a:t>
            </a:r>
            <a:endParaRPr lang="en-US" altLang="ko-KR" sz="4000" b="1" dirty="0">
              <a:latin typeface="배달의민족 한나는 열한살" panose="020B0600000101010101" pitchFamily="50" charset="-127"/>
              <a:ea typeface="문체부 제목 돋음체" panose="020B0609000101010101" pitchFamily="49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latin typeface="배달의민족 한나는 열한살" panose="020B0600000101010101" pitchFamily="50" charset="-127"/>
                <a:ea typeface="문체부 제목 돋음체" panose="020B0609000101010101" pitchFamily="49" charset="-127"/>
              </a:rPr>
              <a:t>지구위기 극복</a:t>
            </a:r>
          </a:p>
        </p:txBody>
      </p:sp>
      <p:sp>
        <p:nvSpPr>
          <p:cNvPr id="4" name="object 9">
            <a:extLst>
              <a:ext uri="{FF2B5EF4-FFF2-40B4-BE49-F238E27FC236}">
                <a16:creationId xmlns:a16="http://schemas.microsoft.com/office/drawing/2014/main" id="{1B048E4C-90F8-45F9-A862-D9D9895A6D7E}"/>
              </a:ext>
            </a:extLst>
          </p:cNvPr>
          <p:cNvSpPr txBox="1"/>
          <p:nvPr/>
        </p:nvSpPr>
        <p:spPr>
          <a:xfrm>
            <a:off x="-5594" y="6033092"/>
            <a:ext cx="121920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  <a:tabLst>
                <a:tab pos="2225040" algn="l"/>
              </a:tabLst>
            </a:pPr>
            <a:r>
              <a:rPr lang="ko-KR" altLang="en-US" sz="2000" b="1" spc="-18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유혜정 사무처장</a:t>
            </a:r>
            <a:r>
              <a:rPr lang="en-US" altLang="ko-KR" sz="2000" b="1" spc="-18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sz="2000" b="1" spc="-18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천안녹색소비자연대</a:t>
            </a:r>
            <a:r>
              <a:rPr lang="en-US" altLang="ko-KR" sz="2000" b="1" spc="-18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sz="20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296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6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4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41149" y="542387"/>
            <a:ext cx="11324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gradFill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3600" b="1" dirty="0">
                <a:gradFill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우리 집에 숨어 있는 유해물질은</a:t>
            </a:r>
            <a:r>
              <a:rPr lang="en-US" altLang="ko-KR" sz="3600" b="1" dirty="0">
                <a:gradFill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?</a:t>
            </a:r>
            <a:endParaRPr lang="ko-KR" altLang="en-US" sz="3600" b="1" dirty="0"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1"/>
              </a:gra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" name="내용 개체 틀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6113" y="1635125"/>
            <a:ext cx="10872787" cy="5018088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 rot="20750223">
            <a:off x="68265" y="3137844"/>
            <a:ext cx="11609387" cy="1511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9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먼지  일산화탄소 이산화질소 석면 미생물</a:t>
            </a:r>
            <a:r>
              <a:rPr kumimoji="0" lang="en-US" altLang="ko-K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kumimoji="0" lang="ko-KR" altLang="en-US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곰팡이 박테리아 바이러스 </a:t>
            </a:r>
            <a:r>
              <a:rPr kumimoji="0" lang="ko-KR" altLang="en-US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집먼지</a:t>
            </a:r>
            <a:r>
              <a:rPr kumimoji="0" lang="ko-KR" altLang="en-US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 진드기</a:t>
            </a:r>
            <a:r>
              <a:rPr kumimoji="0" lang="en-US" altLang="ko-K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………………..</a:t>
            </a:r>
          </a:p>
          <a:p>
            <a:pPr algn="ctr" defTabSz="91429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300</a:t>
            </a:r>
            <a:r>
              <a:rPr kumimoji="0" lang="ko-KR" altLang="en-US" sz="4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여가지 이상 </a:t>
            </a:r>
          </a:p>
        </p:txBody>
      </p:sp>
      <p:pic>
        <p:nvPicPr>
          <p:cNvPr id="16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2" y="309563"/>
            <a:ext cx="1712913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806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3999" cy="6857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13736" y="1104404"/>
              <a:ext cx="4227576" cy="86227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122290" y="1982632"/>
            <a:ext cx="1870710" cy="1702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0" b="1" spc="-620" dirty="0">
                <a:solidFill>
                  <a:srgbClr val="EE4F46"/>
                </a:solidFill>
                <a:latin typeface="Adobe 고딕 Std B"/>
                <a:cs typeface="Adobe 고딕 Std B"/>
              </a:rPr>
              <a:t>왜</a:t>
            </a:r>
            <a:r>
              <a:rPr sz="11000" b="1" spc="1019" dirty="0">
                <a:solidFill>
                  <a:srgbClr val="EE4F46"/>
                </a:solidFill>
                <a:latin typeface="Adobe 고딕 Std B"/>
                <a:cs typeface="Adobe 고딕 Std B"/>
              </a:rPr>
              <a:t>!</a:t>
            </a:r>
            <a:endParaRPr sz="11000">
              <a:latin typeface="Adobe 고딕 Std B"/>
              <a:cs typeface="Adobe 고딕 Std B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178936" y="3887877"/>
            <a:ext cx="5745480" cy="1755775"/>
            <a:chOff x="1654936" y="3887876"/>
            <a:chExt cx="5745480" cy="175577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47894" y="3887876"/>
              <a:ext cx="2251989" cy="75413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54936" y="3912653"/>
              <a:ext cx="3048723" cy="72936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05965" y="4904904"/>
              <a:ext cx="1474863" cy="72771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26205" y="4878476"/>
              <a:ext cx="3050133" cy="76488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73443" y="4911521"/>
              <a:ext cx="384086" cy="6426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1523"/>
            <a:ext cx="9144000" cy="6818630"/>
            <a:chOff x="0" y="1523"/>
            <a:chExt cx="9144000" cy="6818630"/>
          </a:xfrm>
        </p:grpSpPr>
        <p:sp>
          <p:nvSpPr>
            <p:cNvPr id="3" name="object 3"/>
            <p:cNvSpPr/>
            <p:nvPr/>
          </p:nvSpPr>
          <p:spPr>
            <a:xfrm>
              <a:off x="0" y="926591"/>
              <a:ext cx="172720" cy="29209"/>
            </a:xfrm>
            <a:custGeom>
              <a:avLst/>
              <a:gdLst/>
              <a:ahLst/>
              <a:cxnLst/>
              <a:rect l="l" t="t" r="r" b="b"/>
              <a:pathLst>
                <a:path w="172720" h="29209">
                  <a:moveTo>
                    <a:pt x="172529" y="0"/>
                  </a:moveTo>
                  <a:lnTo>
                    <a:pt x="0" y="0"/>
                  </a:lnTo>
                  <a:lnTo>
                    <a:pt x="0" y="28955"/>
                  </a:lnTo>
                  <a:lnTo>
                    <a:pt x="172529" y="28955"/>
                  </a:lnTo>
                  <a:lnTo>
                    <a:pt x="1725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2024" y="3361944"/>
              <a:ext cx="8825483" cy="331774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92480" y="4631435"/>
              <a:ext cx="1216660" cy="1217930"/>
            </a:xfrm>
            <a:custGeom>
              <a:avLst/>
              <a:gdLst/>
              <a:ahLst/>
              <a:cxnLst/>
              <a:rect l="l" t="t" r="r" b="b"/>
              <a:pathLst>
                <a:path w="1216660" h="1217929">
                  <a:moveTo>
                    <a:pt x="608076" y="0"/>
                  </a:moveTo>
                  <a:lnTo>
                    <a:pt x="560555" y="1831"/>
                  </a:lnTo>
                  <a:lnTo>
                    <a:pt x="514035" y="7236"/>
                  </a:lnTo>
                  <a:lnTo>
                    <a:pt x="468651" y="16079"/>
                  </a:lnTo>
                  <a:lnTo>
                    <a:pt x="424537" y="28224"/>
                  </a:lnTo>
                  <a:lnTo>
                    <a:pt x="381829" y="43537"/>
                  </a:lnTo>
                  <a:lnTo>
                    <a:pt x="340661" y="61881"/>
                  </a:lnTo>
                  <a:lnTo>
                    <a:pt x="301170" y="83122"/>
                  </a:lnTo>
                  <a:lnTo>
                    <a:pt x="263490" y="107125"/>
                  </a:lnTo>
                  <a:lnTo>
                    <a:pt x="227757" y="133752"/>
                  </a:lnTo>
                  <a:lnTo>
                    <a:pt x="194106" y="162871"/>
                  </a:lnTo>
                  <a:lnTo>
                    <a:pt x="162671" y="194345"/>
                  </a:lnTo>
                  <a:lnTo>
                    <a:pt x="133589" y="228038"/>
                  </a:lnTo>
                  <a:lnTo>
                    <a:pt x="106993" y="263816"/>
                  </a:lnTo>
                  <a:lnTo>
                    <a:pt x="83021" y="301543"/>
                  </a:lnTo>
                  <a:lnTo>
                    <a:pt x="61806" y="341083"/>
                  </a:lnTo>
                  <a:lnTo>
                    <a:pt x="43484" y="382302"/>
                  </a:lnTo>
                  <a:lnTo>
                    <a:pt x="28190" y="425065"/>
                  </a:lnTo>
                  <a:lnTo>
                    <a:pt x="16059" y="469235"/>
                  </a:lnTo>
                  <a:lnTo>
                    <a:pt x="7227" y="514677"/>
                  </a:lnTo>
                  <a:lnTo>
                    <a:pt x="1829" y="561256"/>
                  </a:lnTo>
                  <a:lnTo>
                    <a:pt x="0" y="608838"/>
                  </a:lnTo>
                  <a:lnTo>
                    <a:pt x="1829" y="656419"/>
                  </a:lnTo>
                  <a:lnTo>
                    <a:pt x="7227" y="702998"/>
                  </a:lnTo>
                  <a:lnTo>
                    <a:pt x="16059" y="748440"/>
                  </a:lnTo>
                  <a:lnTo>
                    <a:pt x="28190" y="792610"/>
                  </a:lnTo>
                  <a:lnTo>
                    <a:pt x="43484" y="835373"/>
                  </a:lnTo>
                  <a:lnTo>
                    <a:pt x="61806" y="876592"/>
                  </a:lnTo>
                  <a:lnTo>
                    <a:pt x="83021" y="916132"/>
                  </a:lnTo>
                  <a:lnTo>
                    <a:pt x="106993" y="953859"/>
                  </a:lnTo>
                  <a:lnTo>
                    <a:pt x="133589" y="989637"/>
                  </a:lnTo>
                  <a:lnTo>
                    <a:pt x="162671" y="1023330"/>
                  </a:lnTo>
                  <a:lnTo>
                    <a:pt x="194106" y="1054804"/>
                  </a:lnTo>
                  <a:lnTo>
                    <a:pt x="227757" y="1083923"/>
                  </a:lnTo>
                  <a:lnTo>
                    <a:pt x="263490" y="1110550"/>
                  </a:lnTo>
                  <a:lnTo>
                    <a:pt x="301170" y="1134553"/>
                  </a:lnTo>
                  <a:lnTo>
                    <a:pt x="340661" y="1155794"/>
                  </a:lnTo>
                  <a:lnTo>
                    <a:pt x="381829" y="1174138"/>
                  </a:lnTo>
                  <a:lnTo>
                    <a:pt x="424537" y="1189451"/>
                  </a:lnTo>
                  <a:lnTo>
                    <a:pt x="468651" y="1201596"/>
                  </a:lnTo>
                  <a:lnTo>
                    <a:pt x="514035" y="1210439"/>
                  </a:lnTo>
                  <a:lnTo>
                    <a:pt x="560555" y="1215844"/>
                  </a:lnTo>
                  <a:lnTo>
                    <a:pt x="608076" y="1217676"/>
                  </a:lnTo>
                  <a:lnTo>
                    <a:pt x="655596" y="1215844"/>
                  </a:lnTo>
                  <a:lnTo>
                    <a:pt x="702116" y="1210439"/>
                  </a:lnTo>
                  <a:lnTo>
                    <a:pt x="747500" y="1201596"/>
                  </a:lnTo>
                  <a:lnTo>
                    <a:pt x="791614" y="1189451"/>
                  </a:lnTo>
                  <a:lnTo>
                    <a:pt x="834322" y="1174138"/>
                  </a:lnTo>
                  <a:lnTo>
                    <a:pt x="875490" y="1155794"/>
                  </a:lnTo>
                  <a:lnTo>
                    <a:pt x="914981" y="1134553"/>
                  </a:lnTo>
                  <a:lnTo>
                    <a:pt x="952661" y="1110550"/>
                  </a:lnTo>
                  <a:lnTo>
                    <a:pt x="988394" y="1083923"/>
                  </a:lnTo>
                  <a:lnTo>
                    <a:pt x="1022045" y="1054804"/>
                  </a:lnTo>
                  <a:lnTo>
                    <a:pt x="1053480" y="1023330"/>
                  </a:lnTo>
                  <a:lnTo>
                    <a:pt x="1082562" y="989637"/>
                  </a:lnTo>
                  <a:lnTo>
                    <a:pt x="1109158" y="953859"/>
                  </a:lnTo>
                  <a:lnTo>
                    <a:pt x="1133130" y="916132"/>
                  </a:lnTo>
                  <a:lnTo>
                    <a:pt x="1154345" y="876592"/>
                  </a:lnTo>
                  <a:lnTo>
                    <a:pt x="1172667" y="835373"/>
                  </a:lnTo>
                  <a:lnTo>
                    <a:pt x="1187961" y="792610"/>
                  </a:lnTo>
                  <a:lnTo>
                    <a:pt x="1200092" y="748440"/>
                  </a:lnTo>
                  <a:lnTo>
                    <a:pt x="1208924" y="702998"/>
                  </a:lnTo>
                  <a:lnTo>
                    <a:pt x="1214322" y="656419"/>
                  </a:lnTo>
                  <a:lnTo>
                    <a:pt x="1216152" y="608838"/>
                  </a:lnTo>
                  <a:lnTo>
                    <a:pt x="1214322" y="561256"/>
                  </a:lnTo>
                  <a:lnTo>
                    <a:pt x="1208924" y="514677"/>
                  </a:lnTo>
                  <a:lnTo>
                    <a:pt x="1200092" y="469235"/>
                  </a:lnTo>
                  <a:lnTo>
                    <a:pt x="1187961" y="425065"/>
                  </a:lnTo>
                  <a:lnTo>
                    <a:pt x="1172667" y="382302"/>
                  </a:lnTo>
                  <a:lnTo>
                    <a:pt x="1154345" y="341083"/>
                  </a:lnTo>
                  <a:lnTo>
                    <a:pt x="1133130" y="301543"/>
                  </a:lnTo>
                  <a:lnTo>
                    <a:pt x="1109158" y="263816"/>
                  </a:lnTo>
                  <a:lnTo>
                    <a:pt x="1082562" y="228038"/>
                  </a:lnTo>
                  <a:lnTo>
                    <a:pt x="1053480" y="194345"/>
                  </a:lnTo>
                  <a:lnTo>
                    <a:pt x="1022045" y="162871"/>
                  </a:lnTo>
                  <a:lnTo>
                    <a:pt x="988394" y="133752"/>
                  </a:lnTo>
                  <a:lnTo>
                    <a:pt x="952661" y="107125"/>
                  </a:lnTo>
                  <a:lnTo>
                    <a:pt x="914981" y="83122"/>
                  </a:lnTo>
                  <a:lnTo>
                    <a:pt x="875490" y="61881"/>
                  </a:lnTo>
                  <a:lnTo>
                    <a:pt x="834322" y="43537"/>
                  </a:lnTo>
                  <a:lnTo>
                    <a:pt x="791614" y="28224"/>
                  </a:lnTo>
                  <a:lnTo>
                    <a:pt x="747500" y="16079"/>
                  </a:lnTo>
                  <a:lnTo>
                    <a:pt x="702116" y="7236"/>
                  </a:lnTo>
                  <a:lnTo>
                    <a:pt x="655596" y="1831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CDCD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676" y="4677155"/>
              <a:ext cx="982979" cy="98145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151888" y="4114799"/>
              <a:ext cx="1217930" cy="1217930"/>
            </a:xfrm>
            <a:custGeom>
              <a:avLst/>
              <a:gdLst/>
              <a:ahLst/>
              <a:cxnLst/>
              <a:rect l="l" t="t" r="r" b="b"/>
              <a:pathLst>
                <a:path w="1217929" h="1217929">
                  <a:moveTo>
                    <a:pt x="608838" y="0"/>
                  </a:moveTo>
                  <a:lnTo>
                    <a:pt x="561256" y="1831"/>
                  </a:lnTo>
                  <a:lnTo>
                    <a:pt x="514677" y="7236"/>
                  </a:lnTo>
                  <a:lnTo>
                    <a:pt x="469235" y="16079"/>
                  </a:lnTo>
                  <a:lnTo>
                    <a:pt x="425065" y="28224"/>
                  </a:lnTo>
                  <a:lnTo>
                    <a:pt x="382302" y="43537"/>
                  </a:lnTo>
                  <a:lnTo>
                    <a:pt x="341083" y="61881"/>
                  </a:lnTo>
                  <a:lnTo>
                    <a:pt x="301543" y="83122"/>
                  </a:lnTo>
                  <a:lnTo>
                    <a:pt x="263816" y="107125"/>
                  </a:lnTo>
                  <a:lnTo>
                    <a:pt x="228038" y="133752"/>
                  </a:lnTo>
                  <a:lnTo>
                    <a:pt x="194345" y="162871"/>
                  </a:lnTo>
                  <a:lnTo>
                    <a:pt x="162871" y="194345"/>
                  </a:lnTo>
                  <a:lnTo>
                    <a:pt x="133752" y="228038"/>
                  </a:lnTo>
                  <a:lnTo>
                    <a:pt x="107125" y="263816"/>
                  </a:lnTo>
                  <a:lnTo>
                    <a:pt x="83122" y="301543"/>
                  </a:lnTo>
                  <a:lnTo>
                    <a:pt x="61881" y="341083"/>
                  </a:lnTo>
                  <a:lnTo>
                    <a:pt x="43537" y="382302"/>
                  </a:lnTo>
                  <a:lnTo>
                    <a:pt x="28224" y="425065"/>
                  </a:lnTo>
                  <a:lnTo>
                    <a:pt x="16079" y="469235"/>
                  </a:lnTo>
                  <a:lnTo>
                    <a:pt x="7236" y="514677"/>
                  </a:lnTo>
                  <a:lnTo>
                    <a:pt x="1831" y="561256"/>
                  </a:lnTo>
                  <a:lnTo>
                    <a:pt x="0" y="608838"/>
                  </a:lnTo>
                  <a:lnTo>
                    <a:pt x="1831" y="656419"/>
                  </a:lnTo>
                  <a:lnTo>
                    <a:pt x="7236" y="702998"/>
                  </a:lnTo>
                  <a:lnTo>
                    <a:pt x="16079" y="748440"/>
                  </a:lnTo>
                  <a:lnTo>
                    <a:pt x="28224" y="792610"/>
                  </a:lnTo>
                  <a:lnTo>
                    <a:pt x="43537" y="835373"/>
                  </a:lnTo>
                  <a:lnTo>
                    <a:pt x="61881" y="876592"/>
                  </a:lnTo>
                  <a:lnTo>
                    <a:pt x="83122" y="916132"/>
                  </a:lnTo>
                  <a:lnTo>
                    <a:pt x="107125" y="953859"/>
                  </a:lnTo>
                  <a:lnTo>
                    <a:pt x="133752" y="989637"/>
                  </a:lnTo>
                  <a:lnTo>
                    <a:pt x="162871" y="1023330"/>
                  </a:lnTo>
                  <a:lnTo>
                    <a:pt x="194345" y="1054804"/>
                  </a:lnTo>
                  <a:lnTo>
                    <a:pt x="228038" y="1083923"/>
                  </a:lnTo>
                  <a:lnTo>
                    <a:pt x="263816" y="1110550"/>
                  </a:lnTo>
                  <a:lnTo>
                    <a:pt x="301543" y="1134553"/>
                  </a:lnTo>
                  <a:lnTo>
                    <a:pt x="341083" y="1155794"/>
                  </a:lnTo>
                  <a:lnTo>
                    <a:pt x="382302" y="1174138"/>
                  </a:lnTo>
                  <a:lnTo>
                    <a:pt x="425065" y="1189451"/>
                  </a:lnTo>
                  <a:lnTo>
                    <a:pt x="469235" y="1201596"/>
                  </a:lnTo>
                  <a:lnTo>
                    <a:pt x="514677" y="1210439"/>
                  </a:lnTo>
                  <a:lnTo>
                    <a:pt x="561256" y="1215844"/>
                  </a:lnTo>
                  <a:lnTo>
                    <a:pt x="608838" y="1217676"/>
                  </a:lnTo>
                  <a:lnTo>
                    <a:pt x="656419" y="1215844"/>
                  </a:lnTo>
                  <a:lnTo>
                    <a:pt x="702998" y="1210439"/>
                  </a:lnTo>
                  <a:lnTo>
                    <a:pt x="748440" y="1201596"/>
                  </a:lnTo>
                  <a:lnTo>
                    <a:pt x="792610" y="1189451"/>
                  </a:lnTo>
                  <a:lnTo>
                    <a:pt x="835373" y="1174138"/>
                  </a:lnTo>
                  <a:lnTo>
                    <a:pt x="876592" y="1155794"/>
                  </a:lnTo>
                  <a:lnTo>
                    <a:pt x="916132" y="1134553"/>
                  </a:lnTo>
                  <a:lnTo>
                    <a:pt x="953859" y="1110550"/>
                  </a:lnTo>
                  <a:lnTo>
                    <a:pt x="989637" y="1083923"/>
                  </a:lnTo>
                  <a:lnTo>
                    <a:pt x="1023330" y="1054804"/>
                  </a:lnTo>
                  <a:lnTo>
                    <a:pt x="1054804" y="1023330"/>
                  </a:lnTo>
                  <a:lnTo>
                    <a:pt x="1083923" y="989637"/>
                  </a:lnTo>
                  <a:lnTo>
                    <a:pt x="1110550" y="953859"/>
                  </a:lnTo>
                  <a:lnTo>
                    <a:pt x="1134553" y="916132"/>
                  </a:lnTo>
                  <a:lnTo>
                    <a:pt x="1155794" y="876592"/>
                  </a:lnTo>
                  <a:lnTo>
                    <a:pt x="1174138" y="835373"/>
                  </a:lnTo>
                  <a:lnTo>
                    <a:pt x="1189451" y="792610"/>
                  </a:lnTo>
                  <a:lnTo>
                    <a:pt x="1201596" y="748440"/>
                  </a:lnTo>
                  <a:lnTo>
                    <a:pt x="1210439" y="702998"/>
                  </a:lnTo>
                  <a:lnTo>
                    <a:pt x="1215844" y="656419"/>
                  </a:lnTo>
                  <a:lnTo>
                    <a:pt x="1217676" y="608838"/>
                  </a:lnTo>
                  <a:lnTo>
                    <a:pt x="1215844" y="561256"/>
                  </a:lnTo>
                  <a:lnTo>
                    <a:pt x="1210439" y="514677"/>
                  </a:lnTo>
                  <a:lnTo>
                    <a:pt x="1201596" y="469235"/>
                  </a:lnTo>
                  <a:lnTo>
                    <a:pt x="1189451" y="425065"/>
                  </a:lnTo>
                  <a:lnTo>
                    <a:pt x="1174138" y="382302"/>
                  </a:lnTo>
                  <a:lnTo>
                    <a:pt x="1155794" y="341083"/>
                  </a:lnTo>
                  <a:lnTo>
                    <a:pt x="1134553" y="301543"/>
                  </a:lnTo>
                  <a:lnTo>
                    <a:pt x="1110550" y="263816"/>
                  </a:lnTo>
                  <a:lnTo>
                    <a:pt x="1083923" y="228038"/>
                  </a:lnTo>
                  <a:lnTo>
                    <a:pt x="1054804" y="194345"/>
                  </a:lnTo>
                  <a:lnTo>
                    <a:pt x="1023330" y="162871"/>
                  </a:lnTo>
                  <a:lnTo>
                    <a:pt x="989637" y="133752"/>
                  </a:lnTo>
                  <a:lnTo>
                    <a:pt x="953859" y="107125"/>
                  </a:lnTo>
                  <a:lnTo>
                    <a:pt x="916132" y="83122"/>
                  </a:lnTo>
                  <a:lnTo>
                    <a:pt x="876592" y="61881"/>
                  </a:lnTo>
                  <a:lnTo>
                    <a:pt x="835373" y="43537"/>
                  </a:lnTo>
                  <a:lnTo>
                    <a:pt x="792610" y="28224"/>
                  </a:lnTo>
                  <a:lnTo>
                    <a:pt x="748440" y="16079"/>
                  </a:lnTo>
                  <a:lnTo>
                    <a:pt x="702998" y="7236"/>
                  </a:lnTo>
                  <a:lnTo>
                    <a:pt x="656419" y="1831"/>
                  </a:lnTo>
                  <a:lnTo>
                    <a:pt x="608838" y="0"/>
                  </a:lnTo>
                  <a:close/>
                </a:path>
              </a:pathLst>
            </a:custGeom>
            <a:solidFill>
              <a:srgbClr val="DFCA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91511" y="4145292"/>
              <a:ext cx="982979" cy="98144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512820" y="3598164"/>
              <a:ext cx="1216660" cy="1217930"/>
            </a:xfrm>
            <a:custGeom>
              <a:avLst/>
              <a:gdLst/>
              <a:ahLst/>
              <a:cxnLst/>
              <a:rect l="l" t="t" r="r" b="b"/>
              <a:pathLst>
                <a:path w="1216660" h="1217929">
                  <a:moveTo>
                    <a:pt x="608076" y="0"/>
                  </a:moveTo>
                  <a:lnTo>
                    <a:pt x="560555" y="1831"/>
                  </a:lnTo>
                  <a:lnTo>
                    <a:pt x="514035" y="7236"/>
                  </a:lnTo>
                  <a:lnTo>
                    <a:pt x="468651" y="16079"/>
                  </a:lnTo>
                  <a:lnTo>
                    <a:pt x="424537" y="28224"/>
                  </a:lnTo>
                  <a:lnTo>
                    <a:pt x="381829" y="43537"/>
                  </a:lnTo>
                  <a:lnTo>
                    <a:pt x="340661" y="61881"/>
                  </a:lnTo>
                  <a:lnTo>
                    <a:pt x="301170" y="83122"/>
                  </a:lnTo>
                  <a:lnTo>
                    <a:pt x="263490" y="107125"/>
                  </a:lnTo>
                  <a:lnTo>
                    <a:pt x="227757" y="133752"/>
                  </a:lnTo>
                  <a:lnTo>
                    <a:pt x="194106" y="162871"/>
                  </a:lnTo>
                  <a:lnTo>
                    <a:pt x="162671" y="194345"/>
                  </a:lnTo>
                  <a:lnTo>
                    <a:pt x="133589" y="228038"/>
                  </a:lnTo>
                  <a:lnTo>
                    <a:pt x="106993" y="263816"/>
                  </a:lnTo>
                  <a:lnTo>
                    <a:pt x="83021" y="301543"/>
                  </a:lnTo>
                  <a:lnTo>
                    <a:pt x="61806" y="341083"/>
                  </a:lnTo>
                  <a:lnTo>
                    <a:pt x="43484" y="382302"/>
                  </a:lnTo>
                  <a:lnTo>
                    <a:pt x="28190" y="425065"/>
                  </a:lnTo>
                  <a:lnTo>
                    <a:pt x="16059" y="469235"/>
                  </a:lnTo>
                  <a:lnTo>
                    <a:pt x="7227" y="514677"/>
                  </a:lnTo>
                  <a:lnTo>
                    <a:pt x="1829" y="561256"/>
                  </a:lnTo>
                  <a:lnTo>
                    <a:pt x="0" y="608838"/>
                  </a:lnTo>
                  <a:lnTo>
                    <a:pt x="1829" y="656419"/>
                  </a:lnTo>
                  <a:lnTo>
                    <a:pt x="7227" y="702998"/>
                  </a:lnTo>
                  <a:lnTo>
                    <a:pt x="16059" y="748440"/>
                  </a:lnTo>
                  <a:lnTo>
                    <a:pt x="28190" y="792610"/>
                  </a:lnTo>
                  <a:lnTo>
                    <a:pt x="43484" y="835373"/>
                  </a:lnTo>
                  <a:lnTo>
                    <a:pt x="61806" y="876592"/>
                  </a:lnTo>
                  <a:lnTo>
                    <a:pt x="83021" y="916132"/>
                  </a:lnTo>
                  <a:lnTo>
                    <a:pt x="106993" y="953859"/>
                  </a:lnTo>
                  <a:lnTo>
                    <a:pt x="133589" y="989637"/>
                  </a:lnTo>
                  <a:lnTo>
                    <a:pt x="162671" y="1023330"/>
                  </a:lnTo>
                  <a:lnTo>
                    <a:pt x="194106" y="1054804"/>
                  </a:lnTo>
                  <a:lnTo>
                    <a:pt x="227757" y="1083923"/>
                  </a:lnTo>
                  <a:lnTo>
                    <a:pt x="263490" y="1110550"/>
                  </a:lnTo>
                  <a:lnTo>
                    <a:pt x="301170" y="1134553"/>
                  </a:lnTo>
                  <a:lnTo>
                    <a:pt x="340661" y="1155794"/>
                  </a:lnTo>
                  <a:lnTo>
                    <a:pt x="381829" y="1174138"/>
                  </a:lnTo>
                  <a:lnTo>
                    <a:pt x="424537" y="1189451"/>
                  </a:lnTo>
                  <a:lnTo>
                    <a:pt x="468651" y="1201596"/>
                  </a:lnTo>
                  <a:lnTo>
                    <a:pt x="514035" y="1210439"/>
                  </a:lnTo>
                  <a:lnTo>
                    <a:pt x="560555" y="1215844"/>
                  </a:lnTo>
                  <a:lnTo>
                    <a:pt x="608076" y="1217676"/>
                  </a:lnTo>
                  <a:lnTo>
                    <a:pt x="655596" y="1215844"/>
                  </a:lnTo>
                  <a:lnTo>
                    <a:pt x="702116" y="1210439"/>
                  </a:lnTo>
                  <a:lnTo>
                    <a:pt x="747500" y="1201596"/>
                  </a:lnTo>
                  <a:lnTo>
                    <a:pt x="791614" y="1189451"/>
                  </a:lnTo>
                  <a:lnTo>
                    <a:pt x="834322" y="1174138"/>
                  </a:lnTo>
                  <a:lnTo>
                    <a:pt x="875490" y="1155794"/>
                  </a:lnTo>
                  <a:lnTo>
                    <a:pt x="914981" y="1134553"/>
                  </a:lnTo>
                  <a:lnTo>
                    <a:pt x="952661" y="1110550"/>
                  </a:lnTo>
                  <a:lnTo>
                    <a:pt x="988394" y="1083923"/>
                  </a:lnTo>
                  <a:lnTo>
                    <a:pt x="1022045" y="1054804"/>
                  </a:lnTo>
                  <a:lnTo>
                    <a:pt x="1053480" y="1023330"/>
                  </a:lnTo>
                  <a:lnTo>
                    <a:pt x="1082562" y="989637"/>
                  </a:lnTo>
                  <a:lnTo>
                    <a:pt x="1109158" y="953859"/>
                  </a:lnTo>
                  <a:lnTo>
                    <a:pt x="1133130" y="916132"/>
                  </a:lnTo>
                  <a:lnTo>
                    <a:pt x="1154345" y="876592"/>
                  </a:lnTo>
                  <a:lnTo>
                    <a:pt x="1172667" y="835373"/>
                  </a:lnTo>
                  <a:lnTo>
                    <a:pt x="1187961" y="792610"/>
                  </a:lnTo>
                  <a:lnTo>
                    <a:pt x="1200092" y="748440"/>
                  </a:lnTo>
                  <a:lnTo>
                    <a:pt x="1208924" y="702998"/>
                  </a:lnTo>
                  <a:lnTo>
                    <a:pt x="1214322" y="656419"/>
                  </a:lnTo>
                  <a:lnTo>
                    <a:pt x="1216152" y="608838"/>
                  </a:lnTo>
                  <a:lnTo>
                    <a:pt x="1214322" y="561256"/>
                  </a:lnTo>
                  <a:lnTo>
                    <a:pt x="1208924" y="514677"/>
                  </a:lnTo>
                  <a:lnTo>
                    <a:pt x="1200092" y="469235"/>
                  </a:lnTo>
                  <a:lnTo>
                    <a:pt x="1187961" y="425065"/>
                  </a:lnTo>
                  <a:lnTo>
                    <a:pt x="1172667" y="382302"/>
                  </a:lnTo>
                  <a:lnTo>
                    <a:pt x="1154345" y="341083"/>
                  </a:lnTo>
                  <a:lnTo>
                    <a:pt x="1133130" y="301543"/>
                  </a:lnTo>
                  <a:lnTo>
                    <a:pt x="1109158" y="263816"/>
                  </a:lnTo>
                  <a:lnTo>
                    <a:pt x="1082562" y="228038"/>
                  </a:lnTo>
                  <a:lnTo>
                    <a:pt x="1053480" y="194345"/>
                  </a:lnTo>
                  <a:lnTo>
                    <a:pt x="1022045" y="162871"/>
                  </a:lnTo>
                  <a:lnTo>
                    <a:pt x="988394" y="133752"/>
                  </a:lnTo>
                  <a:lnTo>
                    <a:pt x="952661" y="107125"/>
                  </a:lnTo>
                  <a:lnTo>
                    <a:pt x="914981" y="83122"/>
                  </a:lnTo>
                  <a:lnTo>
                    <a:pt x="875490" y="61881"/>
                  </a:lnTo>
                  <a:lnTo>
                    <a:pt x="834322" y="43537"/>
                  </a:lnTo>
                  <a:lnTo>
                    <a:pt x="791614" y="28224"/>
                  </a:lnTo>
                  <a:lnTo>
                    <a:pt x="747500" y="16079"/>
                  </a:lnTo>
                  <a:lnTo>
                    <a:pt x="702116" y="7236"/>
                  </a:lnTo>
                  <a:lnTo>
                    <a:pt x="655596" y="1831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9795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60064" y="3640835"/>
              <a:ext cx="982979" cy="98297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873752" y="3081527"/>
              <a:ext cx="1216660" cy="1216660"/>
            </a:xfrm>
            <a:custGeom>
              <a:avLst/>
              <a:gdLst/>
              <a:ahLst/>
              <a:cxnLst/>
              <a:rect l="l" t="t" r="r" b="b"/>
              <a:pathLst>
                <a:path w="1216660" h="1216660">
                  <a:moveTo>
                    <a:pt x="608076" y="0"/>
                  </a:moveTo>
                  <a:lnTo>
                    <a:pt x="560555" y="1829"/>
                  </a:lnTo>
                  <a:lnTo>
                    <a:pt x="514035" y="7227"/>
                  </a:lnTo>
                  <a:lnTo>
                    <a:pt x="468651" y="16059"/>
                  </a:lnTo>
                  <a:lnTo>
                    <a:pt x="424537" y="28190"/>
                  </a:lnTo>
                  <a:lnTo>
                    <a:pt x="381829" y="43484"/>
                  </a:lnTo>
                  <a:lnTo>
                    <a:pt x="340661" y="61806"/>
                  </a:lnTo>
                  <a:lnTo>
                    <a:pt x="301170" y="83021"/>
                  </a:lnTo>
                  <a:lnTo>
                    <a:pt x="263490" y="106993"/>
                  </a:lnTo>
                  <a:lnTo>
                    <a:pt x="227757" y="133589"/>
                  </a:lnTo>
                  <a:lnTo>
                    <a:pt x="194106" y="162671"/>
                  </a:lnTo>
                  <a:lnTo>
                    <a:pt x="162671" y="194106"/>
                  </a:lnTo>
                  <a:lnTo>
                    <a:pt x="133589" y="227757"/>
                  </a:lnTo>
                  <a:lnTo>
                    <a:pt x="106993" y="263490"/>
                  </a:lnTo>
                  <a:lnTo>
                    <a:pt x="83021" y="301170"/>
                  </a:lnTo>
                  <a:lnTo>
                    <a:pt x="61806" y="340661"/>
                  </a:lnTo>
                  <a:lnTo>
                    <a:pt x="43484" y="381829"/>
                  </a:lnTo>
                  <a:lnTo>
                    <a:pt x="28190" y="424537"/>
                  </a:lnTo>
                  <a:lnTo>
                    <a:pt x="16059" y="468651"/>
                  </a:lnTo>
                  <a:lnTo>
                    <a:pt x="7227" y="514035"/>
                  </a:lnTo>
                  <a:lnTo>
                    <a:pt x="1829" y="560555"/>
                  </a:lnTo>
                  <a:lnTo>
                    <a:pt x="0" y="608076"/>
                  </a:lnTo>
                  <a:lnTo>
                    <a:pt x="1829" y="655596"/>
                  </a:lnTo>
                  <a:lnTo>
                    <a:pt x="7227" y="702116"/>
                  </a:lnTo>
                  <a:lnTo>
                    <a:pt x="16059" y="747500"/>
                  </a:lnTo>
                  <a:lnTo>
                    <a:pt x="28190" y="791614"/>
                  </a:lnTo>
                  <a:lnTo>
                    <a:pt x="43484" y="834322"/>
                  </a:lnTo>
                  <a:lnTo>
                    <a:pt x="61806" y="875490"/>
                  </a:lnTo>
                  <a:lnTo>
                    <a:pt x="83021" y="914981"/>
                  </a:lnTo>
                  <a:lnTo>
                    <a:pt x="106993" y="952661"/>
                  </a:lnTo>
                  <a:lnTo>
                    <a:pt x="133589" y="988394"/>
                  </a:lnTo>
                  <a:lnTo>
                    <a:pt x="162671" y="1022045"/>
                  </a:lnTo>
                  <a:lnTo>
                    <a:pt x="194106" y="1053480"/>
                  </a:lnTo>
                  <a:lnTo>
                    <a:pt x="227757" y="1082562"/>
                  </a:lnTo>
                  <a:lnTo>
                    <a:pt x="263490" y="1109158"/>
                  </a:lnTo>
                  <a:lnTo>
                    <a:pt x="301170" y="1133130"/>
                  </a:lnTo>
                  <a:lnTo>
                    <a:pt x="340661" y="1154345"/>
                  </a:lnTo>
                  <a:lnTo>
                    <a:pt x="381829" y="1172667"/>
                  </a:lnTo>
                  <a:lnTo>
                    <a:pt x="424537" y="1187961"/>
                  </a:lnTo>
                  <a:lnTo>
                    <a:pt x="468651" y="1200092"/>
                  </a:lnTo>
                  <a:lnTo>
                    <a:pt x="514035" y="1208924"/>
                  </a:lnTo>
                  <a:lnTo>
                    <a:pt x="560555" y="1214322"/>
                  </a:lnTo>
                  <a:lnTo>
                    <a:pt x="608076" y="1216152"/>
                  </a:lnTo>
                  <a:lnTo>
                    <a:pt x="655596" y="1214322"/>
                  </a:lnTo>
                  <a:lnTo>
                    <a:pt x="702116" y="1208924"/>
                  </a:lnTo>
                  <a:lnTo>
                    <a:pt x="747500" y="1200092"/>
                  </a:lnTo>
                  <a:lnTo>
                    <a:pt x="791614" y="1187961"/>
                  </a:lnTo>
                  <a:lnTo>
                    <a:pt x="834322" y="1172667"/>
                  </a:lnTo>
                  <a:lnTo>
                    <a:pt x="875490" y="1154345"/>
                  </a:lnTo>
                  <a:lnTo>
                    <a:pt x="914981" y="1133130"/>
                  </a:lnTo>
                  <a:lnTo>
                    <a:pt x="952661" y="1109158"/>
                  </a:lnTo>
                  <a:lnTo>
                    <a:pt x="988394" y="1082562"/>
                  </a:lnTo>
                  <a:lnTo>
                    <a:pt x="1022045" y="1053480"/>
                  </a:lnTo>
                  <a:lnTo>
                    <a:pt x="1053480" y="1022045"/>
                  </a:lnTo>
                  <a:lnTo>
                    <a:pt x="1082562" y="988394"/>
                  </a:lnTo>
                  <a:lnTo>
                    <a:pt x="1109158" y="952661"/>
                  </a:lnTo>
                  <a:lnTo>
                    <a:pt x="1133130" y="914981"/>
                  </a:lnTo>
                  <a:lnTo>
                    <a:pt x="1154345" y="875490"/>
                  </a:lnTo>
                  <a:lnTo>
                    <a:pt x="1172667" y="834322"/>
                  </a:lnTo>
                  <a:lnTo>
                    <a:pt x="1187961" y="791614"/>
                  </a:lnTo>
                  <a:lnTo>
                    <a:pt x="1200092" y="747500"/>
                  </a:lnTo>
                  <a:lnTo>
                    <a:pt x="1208924" y="702116"/>
                  </a:lnTo>
                  <a:lnTo>
                    <a:pt x="1214322" y="655596"/>
                  </a:lnTo>
                  <a:lnTo>
                    <a:pt x="1216152" y="608076"/>
                  </a:lnTo>
                  <a:lnTo>
                    <a:pt x="1214322" y="560555"/>
                  </a:lnTo>
                  <a:lnTo>
                    <a:pt x="1208924" y="514035"/>
                  </a:lnTo>
                  <a:lnTo>
                    <a:pt x="1200092" y="468651"/>
                  </a:lnTo>
                  <a:lnTo>
                    <a:pt x="1187961" y="424537"/>
                  </a:lnTo>
                  <a:lnTo>
                    <a:pt x="1172667" y="381829"/>
                  </a:lnTo>
                  <a:lnTo>
                    <a:pt x="1154345" y="340661"/>
                  </a:lnTo>
                  <a:lnTo>
                    <a:pt x="1133130" y="301170"/>
                  </a:lnTo>
                  <a:lnTo>
                    <a:pt x="1109158" y="263490"/>
                  </a:lnTo>
                  <a:lnTo>
                    <a:pt x="1082562" y="227757"/>
                  </a:lnTo>
                  <a:lnTo>
                    <a:pt x="1053480" y="194106"/>
                  </a:lnTo>
                  <a:lnTo>
                    <a:pt x="1022045" y="162671"/>
                  </a:lnTo>
                  <a:lnTo>
                    <a:pt x="988394" y="133589"/>
                  </a:lnTo>
                  <a:lnTo>
                    <a:pt x="952661" y="106993"/>
                  </a:lnTo>
                  <a:lnTo>
                    <a:pt x="914981" y="83021"/>
                  </a:lnTo>
                  <a:lnTo>
                    <a:pt x="875490" y="61806"/>
                  </a:lnTo>
                  <a:lnTo>
                    <a:pt x="834322" y="43484"/>
                  </a:lnTo>
                  <a:lnTo>
                    <a:pt x="791614" y="28190"/>
                  </a:lnTo>
                  <a:lnTo>
                    <a:pt x="747500" y="16059"/>
                  </a:lnTo>
                  <a:lnTo>
                    <a:pt x="702116" y="7227"/>
                  </a:lnTo>
                  <a:lnTo>
                    <a:pt x="655596" y="1829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D484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14900" y="3118103"/>
              <a:ext cx="984503" cy="98145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233159" y="2564892"/>
              <a:ext cx="1216660" cy="1216660"/>
            </a:xfrm>
            <a:custGeom>
              <a:avLst/>
              <a:gdLst/>
              <a:ahLst/>
              <a:cxnLst/>
              <a:rect l="l" t="t" r="r" b="b"/>
              <a:pathLst>
                <a:path w="1216659" h="1216660">
                  <a:moveTo>
                    <a:pt x="608076" y="0"/>
                  </a:moveTo>
                  <a:lnTo>
                    <a:pt x="560555" y="1829"/>
                  </a:lnTo>
                  <a:lnTo>
                    <a:pt x="514035" y="7227"/>
                  </a:lnTo>
                  <a:lnTo>
                    <a:pt x="468651" y="16059"/>
                  </a:lnTo>
                  <a:lnTo>
                    <a:pt x="424537" y="28190"/>
                  </a:lnTo>
                  <a:lnTo>
                    <a:pt x="381829" y="43484"/>
                  </a:lnTo>
                  <a:lnTo>
                    <a:pt x="340661" y="61806"/>
                  </a:lnTo>
                  <a:lnTo>
                    <a:pt x="301170" y="83021"/>
                  </a:lnTo>
                  <a:lnTo>
                    <a:pt x="263490" y="106993"/>
                  </a:lnTo>
                  <a:lnTo>
                    <a:pt x="227757" y="133589"/>
                  </a:lnTo>
                  <a:lnTo>
                    <a:pt x="194106" y="162671"/>
                  </a:lnTo>
                  <a:lnTo>
                    <a:pt x="162671" y="194106"/>
                  </a:lnTo>
                  <a:lnTo>
                    <a:pt x="133589" y="227757"/>
                  </a:lnTo>
                  <a:lnTo>
                    <a:pt x="106993" y="263490"/>
                  </a:lnTo>
                  <a:lnTo>
                    <a:pt x="83021" y="301170"/>
                  </a:lnTo>
                  <a:lnTo>
                    <a:pt x="61806" y="340661"/>
                  </a:lnTo>
                  <a:lnTo>
                    <a:pt x="43484" y="381829"/>
                  </a:lnTo>
                  <a:lnTo>
                    <a:pt x="28190" y="424537"/>
                  </a:lnTo>
                  <a:lnTo>
                    <a:pt x="16059" y="468651"/>
                  </a:lnTo>
                  <a:lnTo>
                    <a:pt x="7227" y="514035"/>
                  </a:lnTo>
                  <a:lnTo>
                    <a:pt x="1829" y="560555"/>
                  </a:lnTo>
                  <a:lnTo>
                    <a:pt x="0" y="608076"/>
                  </a:lnTo>
                  <a:lnTo>
                    <a:pt x="1829" y="655596"/>
                  </a:lnTo>
                  <a:lnTo>
                    <a:pt x="7227" y="702116"/>
                  </a:lnTo>
                  <a:lnTo>
                    <a:pt x="16059" y="747500"/>
                  </a:lnTo>
                  <a:lnTo>
                    <a:pt x="28190" y="791614"/>
                  </a:lnTo>
                  <a:lnTo>
                    <a:pt x="43484" y="834322"/>
                  </a:lnTo>
                  <a:lnTo>
                    <a:pt x="61806" y="875490"/>
                  </a:lnTo>
                  <a:lnTo>
                    <a:pt x="83021" y="914981"/>
                  </a:lnTo>
                  <a:lnTo>
                    <a:pt x="106993" y="952661"/>
                  </a:lnTo>
                  <a:lnTo>
                    <a:pt x="133589" y="988394"/>
                  </a:lnTo>
                  <a:lnTo>
                    <a:pt x="162671" y="1022045"/>
                  </a:lnTo>
                  <a:lnTo>
                    <a:pt x="194106" y="1053480"/>
                  </a:lnTo>
                  <a:lnTo>
                    <a:pt x="227757" y="1082562"/>
                  </a:lnTo>
                  <a:lnTo>
                    <a:pt x="263490" y="1109158"/>
                  </a:lnTo>
                  <a:lnTo>
                    <a:pt x="301170" y="1133130"/>
                  </a:lnTo>
                  <a:lnTo>
                    <a:pt x="340661" y="1154345"/>
                  </a:lnTo>
                  <a:lnTo>
                    <a:pt x="381829" y="1172667"/>
                  </a:lnTo>
                  <a:lnTo>
                    <a:pt x="424537" y="1187961"/>
                  </a:lnTo>
                  <a:lnTo>
                    <a:pt x="468651" y="1200092"/>
                  </a:lnTo>
                  <a:lnTo>
                    <a:pt x="514035" y="1208924"/>
                  </a:lnTo>
                  <a:lnTo>
                    <a:pt x="560555" y="1214322"/>
                  </a:lnTo>
                  <a:lnTo>
                    <a:pt x="608076" y="1216152"/>
                  </a:lnTo>
                  <a:lnTo>
                    <a:pt x="655596" y="1214322"/>
                  </a:lnTo>
                  <a:lnTo>
                    <a:pt x="702116" y="1208924"/>
                  </a:lnTo>
                  <a:lnTo>
                    <a:pt x="747500" y="1200092"/>
                  </a:lnTo>
                  <a:lnTo>
                    <a:pt x="791614" y="1187961"/>
                  </a:lnTo>
                  <a:lnTo>
                    <a:pt x="834322" y="1172667"/>
                  </a:lnTo>
                  <a:lnTo>
                    <a:pt x="875490" y="1154345"/>
                  </a:lnTo>
                  <a:lnTo>
                    <a:pt x="914981" y="1133130"/>
                  </a:lnTo>
                  <a:lnTo>
                    <a:pt x="952661" y="1109158"/>
                  </a:lnTo>
                  <a:lnTo>
                    <a:pt x="988394" y="1082562"/>
                  </a:lnTo>
                  <a:lnTo>
                    <a:pt x="1022045" y="1053480"/>
                  </a:lnTo>
                  <a:lnTo>
                    <a:pt x="1053480" y="1022045"/>
                  </a:lnTo>
                  <a:lnTo>
                    <a:pt x="1082562" y="988394"/>
                  </a:lnTo>
                  <a:lnTo>
                    <a:pt x="1109158" y="952661"/>
                  </a:lnTo>
                  <a:lnTo>
                    <a:pt x="1133130" y="914981"/>
                  </a:lnTo>
                  <a:lnTo>
                    <a:pt x="1154345" y="875490"/>
                  </a:lnTo>
                  <a:lnTo>
                    <a:pt x="1172667" y="834322"/>
                  </a:lnTo>
                  <a:lnTo>
                    <a:pt x="1187961" y="791614"/>
                  </a:lnTo>
                  <a:lnTo>
                    <a:pt x="1200092" y="747500"/>
                  </a:lnTo>
                  <a:lnTo>
                    <a:pt x="1208924" y="702116"/>
                  </a:lnTo>
                  <a:lnTo>
                    <a:pt x="1214322" y="655596"/>
                  </a:lnTo>
                  <a:lnTo>
                    <a:pt x="1216152" y="608076"/>
                  </a:lnTo>
                  <a:lnTo>
                    <a:pt x="1214322" y="560555"/>
                  </a:lnTo>
                  <a:lnTo>
                    <a:pt x="1208924" y="514035"/>
                  </a:lnTo>
                  <a:lnTo>
                    <a:pt x="1200092" y="468651"/>
                  </a:lnTo>
                  <a:lnTo>
                    <a:pt x="1187961" y="424537"/>
                  </a:lnTo>
                  <a:lnTo>
                    <a:pt x="1172667" y="381829"/>
                  </a:lnTo>
                  <a:lnTo>
                    <a:pt x="1154345" y="340661"/>
                  </a:lnTo>
                  <a:lnTo>
                    <a:pt x="1133130" y="301170"/>
                  </a:lnTo>
                  <a:lnTo>
                    <a:pt x="1109158" y="263490"/>
                  </a:lnTo>
                  <a:lnTo>
                    <a:pt x="1082562" y="227757"/>
                  </a:lnTo>
                  <a:lnTo>
                    <a:pt x="1053480" y="194106"/>
                  </a:lnTo>
                  <a:lnTo>
                    <a:pt x="1022045" y="162671"/>
                  </a:lnTo>
                  <a:lnTo>
                    <a:pt x="988394" y="133589"/>
                  </a:lnTo>
                  <a:lnTo>
                    <a:pt x="952661" y="106993"/>
                  </a:lnTo>
                  <a:lnTo>
                    <a:pt x="914981" y="83021"/>
                  </a:lnTo>
                  <a:lnTo>
                    <a:pt x="875490" y="61806"/>
                  </a:lnTo>
                  <a:lnTo>
                    <a:pt x="834322" y="43484"/>
                  </a:lnTo>
                  <a:lnTo>
                    <a:pt x="791614" y="28190"/>
                  </a:lnTo>
                  <a:lnTo>
                    <a:pt x="747500" y="16059"/>
                  </a:lnTo>
                  <a:lnTo>
                    <a:pt x="702116" y="7227"/>
                  </a:lnTo>
                  <a:lnTo>
                    <a:pt x="655596" y="1829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F784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77355" y="2595384"/>
              <a:ext cx="982979" cy="98144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2588934" y="4891083"/>
            <a:ext cx="891627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715">
              <a:spcBef>
                <a:spcPts val="100"/>
              </a:spcBef>
            </a:pPr>
            <a:r>
              <a:rPr sz="2000" b="1" spc="-220" dirty="0">
                <a:solidFill>
                  <a:srgbClr val="585858"/>
                </a:solidFill>
                <a:latin typeface="Adobe 고딕 Std B"/>
                <a:cs typeface="Adobe 고딕 Std B"/>
              </a:rPr>
              <a:t>가</a:t>
            </a:r>
            <a:r>
              <a:rPr sz="2000" b="1" spc="-185" dirty="0">
                <a:solidFill>
                  <a:srgbClr val="585858"/>
                </a:solidFill>
                <a:latin typeface="Adobe 고딕 Std B"/>
                <a:cs typeface="Adobe 고딕 Std B"/>
              </a:rPr>
              <a:t>습기  </a:t>
            </a:r>
            <a:r>
              <a:rPr sz="2000" b="1" spc="-220" dirty="0">
                <a:solidFill>
                  <a:srgbClr val="585858"/>
                </a:solidFill>
                <a:latin typeface="Adobe 고딕 Std B"/>
                <a:cs typeface="Adobe 고딕 Std B"/>
              </a:rPr>
              <a:t>살</a:t>
            </a:r>
            <a:r>
              <a:rPr sz="2000" b="1" spc="-260" dirty="0">
                <a:solidFill>
                  <a:srgbClr val="585858"/>
                </a:solidFill>
                <a:latin typeface="Adobe 고딕 Std B"/>
                <a:cs typeface="Adobe 고딕 Std B"/>
              </a:rPr>
              <a:t>균제</a:t>
            </a:r>
            <a:endParaRPr sz="2000" dirty="0">
              <a:latin typeface="Adobe 고딕 Std B"/>
              <a:cs typeface="Adobe 고딕 Std B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58696" y="4374941"/>
            <a:ext cx="915139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" marR="5080" indent="-6350">
              <a:spcBef>
                <a:spcPts val="100"/>
              </a:spcBef>
            </a:pPr>
            <a:r>
              <a:rPr sz="2000" b="1" spc="-260" dirty="0">
                <a:solidFill>
                  <a:srgbClr val="585858"/>
                </a:solidFill>
                <a:latin typeface="Adobe 고딕 Std B"/>
                <a:cs typeface="Adobe 고딕 Std B"/>
              </a:rPr>
              <a:t>유아</a:t>
            </a:r>
            <a:r>
              <a:rPr sz="2000" b="1" spc="-220" dirty="0">
                <a:solidFill>
                  <a:srgbClr val="585858"/>
                </a:solidFill>
                <a:latin typeface="Adobe 고딕 Std B"/>
                <a:cs typeface="Adobe 고딕 Std B"/>
              </a:rPr>
              <a:t>용  물티슈</a:t>
            </a:r>
            <a:endParaRPr sz="2000" dirty="0">
              <a:latin typeface="Adobe 고딕 Std B"/>
              <a:cs typeface="Adobe 고딕 Std B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163311" y="3689603"/>
            <a:ext cx="1012190" cy="1179830"/>
            <a:chOff x="3639311" y="3689603"/>
            <a:chExt cx="1012190" cy="1179830"/>
          </a:xfrm>
        </p:grpSpPr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45407" y="3689603"/>
              <a:ext cx="1001267" cy="56997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39311" y="3994416"/>
              <a:ext cx="1011935" cy="56996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51503" y="4299203"/>
              <a:ext cx="557783" cy="56997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72127" y="4299203"/>
              <a:ext cx="568451" cy="569975"/>
            </a:xfrm>
            <a:prstGeom prst="rect">
              <a:avLst/>
            </a:prstGeom>
          </p:spPr>
        </p:pic>
      </p:grpSp>
      <p:grpSp>
        <p:nvGrpSpPr>
          <p:cNvPr id="23" name="object 23"/>
          <p:cNvGrpSpPr/>
          <p:nvPr/>
        </p:nvGrpSpPr>
        <p:grpSpPr>
          <a:xfrm>
            <a:off x="6531864" y="3285756"/>
            <a:ext cx="1012190" cy="875030"/>
            <a:chOff x="5007864" y="3285756"/>
            <a:chExt cx="1012190" cy="875030"/>
          </a:xfrm>
        </p:grpSpPr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007864" y="3285756"/>
              <a:ext cx="1011935" cy="56996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15483" y="3590544"/>
              <a:ext cx="568451" cy="56997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445251" y="3590544"/>
              <a:ext cx="568451" cy="569975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7781545" y="2782836"/>
            <a:ext cx="1228725" cy="875030"/>
            <a:chOff x="6257544" y="2782836"/>
            <a:chExt cx="1228725" cy="875030"/>
          </a:xfrm>
        </p:grpSpPr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257544" y="2782836"/>
              <a:ext cx="1228331" cy="56996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298691" y="3087623"/>
              <a:ext cx="568451" cy="56997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592823" y="3087623"/>
              <a:ext cx="557783" cy="56997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76287" y="3087623"/>
              <a:ext cx="568451" cy="569975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2507434" y="5648039"/>
            <a:ext cx="2430780" cy="842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75410">
              <a:spcBef>
                <a:spcPts val="100"/>
              </a:spcBef>
            </a:pPr>
            <a:r>
              <a:rPr sz="2000" b="1" spc="-15" dirty="0">
                <a:solidFill>
                  <a:srgbClr val="585858"/>
                </a:solidFill>
                <a:latin typeface="Adobe 고딕 Std B"/>
                <a:cs typeface="Adobe 고딕 Std B"/>
              </a:rPr>
              <a:t>2016.9월</a:t>
            </a:r>
            <a:endParaRPr sz="2000">
              <a:latin typeface="Adobe 고딕 Std B"/>
              <a:cs typeface="Adobe 고딕 Std B"/>
            </a:endParaRPr>
          </a:p>
          <a:p>
            <a:pPr marL="12700">
              <a:spcBef>
                <a:spcPts val="1625"/>
              </a:spcBef>
            </a:pPr>
            <a:r>
              <a:rPr sz="2000" b="1" spc="-15" dirty="0">
                <a:solidFill>
                  <a:srgbClr val="585858"/>
                </a:solidFill>
                <a:latin typeface="Adobe 고딕 Std B"/>
                <a:cs typeface="Adobe 고딕 Std B"/>
              </a:rPr>
              <a:t>2016.1월</a:t>
            </a:r>
            <a:endParaRPr sz="2000">
              <a:latin typeface="Adobe 고딕 Std B"/>
              <a:cs typeface="Adobe 고딕 Std B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238719" y="5140551"/>
            <a:ext cx="10674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-15" dirty="0">
                <a:solidFill>
                  <a:srgbClr val="77923B"/>
                </a:solidFill>
                <a:latin typeface="Adobe 고딕 Std B"/>
                <a:cs typeface="Adobe 고딕 Std B"/>
              </a:rPr>
              <a:t>2016.9월</a:t>
            </a:r>
            <a:endParaRPr sz="2000">
              <a:latin typeface="Adobe 고딕 Std B"/>
              <a:cs typeface="Adobe 고딕 Std B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06954" y="4647060"/>
            <a:ext cx="10674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-15" dirty="0">
                <a:solidFill>
                  <a:srgbClr val="E36C09"/>
                </a:solidFill>
                <a:latin typeface="Adobe 고딕 Std B"/>
                <a:cs typeface="Adobe 고딕 Std B"/>
              </a:rPr>
              <a:t>2017.8월</a:t>
            </a:r>
            <a:endParaRPr sz="2000">
              <a:latin typeface="Adobe 고딕 Std B"/>
              <a:cs typeface="Adobe 고딕 Std B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964754" y="4142879"/>
            <a:ext cx="10674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-15" dirty="0">
                <a:solidFill>
                  <a:srgbClr val="F78480"/>
                </a:solidFill>
                <a:latin typeface="Adobe 고딕 Std B"/>
                <a:cs typeface="Adobe 고딕 Std B"/>
              </a:rPr>
              <a:t>2017.9월</a:t>
            </a:r>
            <a:endParaRPr sz="2000">
              <a:latin typeface="Adobe 고딕 Std B"/>
              <a:cs typeface="Adobe 고딕 Std B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318991" y="3608667"/>
            <a:ext cx="1010919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spc="40" dirty="0">
                <a:solidFill>
                  <a:srgbClr val="A73022"/>
                </a:solidFill>
                <a:latin typeface="Adobe 고딕 Std B"/>
                <a:cs typeface="Adobe 고딕 Std B"/>
              </a:rPr>
              <a:t>201</a:t>
            </a:r>
            <a:r>
              <a:rPr sz="2000" b="1" spc="25" dirty="0">
                <a:solidFill>
                  <a:srgbClr val="A73022"/>
                </a:solidFill>
                <a:latin typeface="Adobe 고딕 Std B"/>
                <a:cs typeface="Adobe 고딕 Std B"/>
              </a:rPr>
              <a:t>8</a:t>
            </a:r>
            <a:r>
              <a:rPr sz="2000" b="1" spc="-315" dirty="0">
                <a:solidFill>
                  <a:srgbClr val="A73022"/>
                </a:solidFill>
                <a:latin typeface="Adobe 고딕 Std B"/>
                <a:cs typeface="Adobe 고딕 Std B"/>
              </a:rPr>
              <a:t>년</a:t>
            </a:r>
            <a:r>
              <a:rPr sz="2000" b="1" spc="-35" dirty="0">
                <a:solidFill>
                  <a:srgbClr val="A73022"/>
                </a:solidFill>
                <a:latin typeface="Adobe 고딕 Std B"/>
                <a:cs typeface="Adobe 고딕 Std B"/>
              </a:rPr>
              <a:t>~</a:t>
            </a:r>
            <a:endParaRPr sz="2000">
              <a:latin typeface="Adobe 고딕 Std B"/>
              <a:cs typeface="Adobe 고딕 Std B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2837771" y="2055876"/>
            <a:ext cx="7592695" cy="2501900"/>
            <a:chOff x="1313770" y="2055876"/>
            <a:chExt cx="7592695" cy="2501900"/>
          </a:xfrm>
        </p:grpSpPr>
        <p:sp>
          <p:nvSpPr>
            <p:cNvPr id="40" name="object 40"/>
            <p:cNvSpPr/>
            <p:nvPr/>
          </p:nvSpPr>
          <p:spPr>
            <a:xfrm>
              <a:off x="1351870" y="4021913"/>
              <a:ext cx="929005" cy="497840"/>
            </a:xfrm>
            <a:custGeom>
              <a:avLst/>
              <a:gdLst/>
              <a:ahLst/>
              <a:cxnLst/>
              <a:rect l="l" t="t" r="r" b="b"/>
              <a:pathLst>
                <a:path w="929005" h="497839">
                  <a:moveTo>
                    <a:pt x="0" y="497214"/>
                  </a:moveTo>
                  <a:lnTo>
                    <a:pt x="7108" y="449704"/>
                  </a:lnTo>
                  <a:lnTo>
                    <a:pt x="18042" y="403743"/>
                  </a:lnTo>
                  <a:lnTo>
                    <a:pt x="32616" y="359479"/>
                  </a:lnTo>
                  <a:lnTo>
                    <a:pt x="50648" y="317060"/>
                  </a:lnTo>
                  <a:lnTo>
                    <a:pt x="71954" y="276634"/>
                  </a:lnTo>
                  <a:lnTo>
                    <a:pt x="96350" y="238351"/>
                  </a:lnTo>
                  <a:lnTo>
                    <a:pt x="123654" y="202357"/>
                  </a:lnTo>
                  <a:lnTo>
                    <a:pt x="153681" y="168803"/>
                  </a:lnTo>
                  <a:lnTo>
                    <a:pt x="186248" y="137835"/>
                  </a:lnTo>
                  <a:lnTo>
                    <a:pt x="221171" y="109602"/>
                  </a:lnTo>
                  <a:lnTo>
                    <a:pt x="258268" y="84252"/>
                  </a:lnTo>
                  <a:lnTo>
                    <a:pt x="297354" y="61934"/>
                  </a:lnTo>
                  <a:lnTo>
                    <a:pt x="338246" y="42797"/>
                  </a:lnTo>
                  <a:lnTo>
                    <a:pt x="380761" y="26987"/>
                  </a:lnTo>
                  <a:lnTo>
                    <a:pt x="424715" y="14654"/>
                  </a:lnTo>
                  <a:lnTo>
                    <a:pt x="469924" y="5947"/>
                  </a:lnTo>
                  <a:lnTo>
                    <a:pt x="516205" y="1012"/>
                  </a:lnTo>
                  <a:lnTo>
                    <a:pt x="563375" y="0"/>
                  </a:lnTo>
                  <a:lnTo>
                    <a:pt x="611251" y="3057"/>
                  </a:lnTo>
                  <a:lnTo>
                    <a:pt x="661527" y="10769"/>
                  </a:lnTo>
                  <a:lnTo>
                    <a:pt x="710635" y="22979"/>
                  </a:lnTo>
                  <a:lnTo>
                    <a:pt x="758288" y="39555"/>
                  </a:lnTo>
                  <a:lnTo>
                    <a:pt x="804197" y="60368"/>
                  </a:lnTo>
                  <a:lnTo>
                    <a:pt x="848077" y="85289"/>
                  </a:lnTo>
                  <a:lnTo>
                    <a:pt x="889639" y="114188"/>
                  </a:lnTo>
                  <a:lnTo>
                    <a:pt x="928598" y="146935"/>
                  </a:lnTo>
                </a:path>
              </a:pathLst>
            </a:custGeom>
            <a:ln w="1270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42369" y="4130747"/>
              <a:ext cx="76200" cy="7620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313770" y="4481027"/>
              <a:ext cx="76200" cy="76200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2630506" y="3429077"/>
              <a:ext cx="929005" cy="497840"/>
            </a:xfrm>
            <a:custGeom>
              <a:avLst/>
              <a:gdLst/>
              <a:ahLst/>
              <a:cxnLst/>
              <a:rect l="l" t="t" r="r" b="b"/>
              <a:pathLst>
                <a:path w="929004" h="497839">
                  <a:moveTo>
                    <a:pt x="0" y="497214"/>
                  </a:moveTo>
                  <a:lnTo>
                    <a:pt x="7108" y="449704"/>
                  </a:lnTo>
                  <a:lnTo>
                    <a:pt x="18042" y="403743"/>
                  </a:lnTo>
                  <a:lnTo>
                    <a:pt x="32616" y="359479"/>
                  </a:lnTo>
                  <a:lnTo>
                    <a:pt x="50648" y="317060"/>
                  </a:lnTo>
                  <a:lnTo>
                    <a:pt x="71954" y="276634"/>
                  </a:lnTo>
                  <a:lnTo>
                    <a:pt x="96350" y="238351"/>
                  </a:lnTo>
                  <a:lnTo>
                    <a:pt x="123654" y="202357"/>
                  </a:lnTo>
                  <a:lnTo>
                    <a:pt x="153681" y="168803"/>
                  </a:lnTo>
                  <a:lnTo>
                    <a:pt x="186248" y="137835"/>
                  </a:lnTo>
                  <a:lnTo>
                    <a:pt x="221171" y="109602"/>
                  </a:lnTo>
                  <a:lnTo>
                    <a:pt x="258268" y="84252"/>
                  </a:lnTo>
                  <a:lnTo>
                    <a:pt x="297354" y="61934"/>
                  </a:lnTo>
                  <a:lnTo>
                    <a:pt x="338246" y="42797"/>
                  </a:lnTo>
                  <a:lnTo>
                    <a:pt x="380761" y="26987"/>
                  </a:lnTo>
                  <a:lnTo>
                    <a:pt x="424715" y="14654"/>
                  </a:lnTo>
                  <a:lnTo>
                    <a:pt x="469924" y="5947"/>
                  </a:lnTo>
                  <a:lnTo>
                    <a:pt x="516205" y="1012"/>
                  </a:lnTo>
                  <a:lnTo>
                    <a:pt x="563375" y="0"/>
                  </a:lnTo>
                  <a:lnTo>
                    <a:pt x="611251" y="3057"/>
                  </a:lnTo>
                  <a:lnTo>
                    <a:pt x="661527" y="10769"/>
                  </a:lnTo>
                  <a:lnTo>
                    <a:pt x="710635" y="22979"/>
                  </a:lnTo>
                  <a:lnTo>
                    <a:pt x="758288" y="39555"/>
                  </a:lnTo>
                  <a:lnTo>
                    <a:pt x="804197" y="60368"/>
                  </a:lnTo>
                  <a:lnTo>
                    <a:pt x="848077" y="85289"/>
                  </a:lnTo>
                  <a:lnTo>
                    <a:pt x="889639" y="114188"/>
                  </a:lnTo>
                  <a:lnTo>
                    <a:pt x="928598" y="146935"/>
                  </a:lnTo>
                </a:path>
              </a:pathLst>
            </a:custGeom>
            <a:ln w="1270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521005" y="3537911"/>
              <a:ext cx="76200" cy="7620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92406" y="3888191"/>
              <a:ext cx="76200" cy="7620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999058" y="2924633"/>
              <a:ext cx="929005" cy="497840"/>
            </a:xfrm>
            <a:custGeom>
              <a:avLst/>
              <a:gdLst/>
              <a:ahLst/>
              <a:cxnLst/>
              <a:rect l="l" t="t" r="r" b="b"/>
              <a:pathLst>
                <a:path w="929004" h="497839">
                  <a:moveTo>
                    <a:pt x="0" y="497214"/>
                  </a:moveTo>
                  <a:lnTo>
                    <a:pt x="7108" y="449704"/>
                  </a:lnTo>
                  <a:lnTo>
                    <a:pt x="18042" y="403743"/>
                  </a:lnTo>
                  <a:lnTo>
                    <a:pt x="32616" y="359479"/>
                  </a:lnTo>
                  <a:lnTo>
                    <a:pt x="50648" y="317060"/>
                  </a:lnTo>
                  <a:lnTo>
                    <a:pt x="71954" y="276634"/>
                  </a:lnTo>
                  <a:lnTo>
                    <a:pt x="96350" y="238351"/>
                  </a:lnTo>
                  <a:lnTo>
                    <a:pt x="123654" y="202357"/>
                  </a:lnTo>
                  <a:lnTo>
                    <a:pt x="153681" y="168803"/>
                  </a:lnTo>
                  <a:lnTo>
                    <a:pt x="186248" y="137835"/>
                  </a:lnTo>
                  <a:lnTo>
                    <a:pt x="221171" y="109602"/>
                  </a:lnTo>
                  <a:lnTo>
                    <a:pt x="258268" y="84252"/>
                  </a:lnTo>
                  <a:lnTo>
                    <a:pt x="297354" y="61934"/>
                  </a:lnTo>
                  <a:lnTo>
                    <a:pt x="338246" y="42797"/>
                  </a:lnTo>
                  <a:lnTo>
                    <a:pt x="380761" y="26987"/>
                  </a:lnTo>
                  <a:lnTo>
                    <a:pt x="424715" y="14654"/>
                  </a:lnTo>
                  <a:lnTo>
                    <a:pt x="469924" y="5947"/>
                  </a:lnTo>
                  <a:lnTo>
                    <a:pt x="516205" y="1012"/>
                  </a:lnTo>
                  <a:lnTo>
                    <a:pt x="563375" y="0"/>
                  </a:lnTo>
                  <a:lnTo>
                    <a:pt x="611251" y="3057"/>
                  </a:lnTo>
                  <a:lnTo>
                    <a:pt x="661527" y="10769"/>
                  </a:lnTo>
                  <a:lnTo>
                    <a:pt x="710635" y="22979"/>
                  </a:lnTo>
                  <a:lnTo>
                    <a:pt x="758288" y="39555"/>
                  </a:lnTo>
                  <a:lnTo>
                    <a:pt x="804197" y="60368"/>
                  </a:lnTo>
                  <a:lnTo>
                    <a:pt x="848077" y="85289"/>
                  </a:lnTo>
                  <a:lnTo>
                    <a:pt x="889639" y="114188"/>
                  </a:lnTo>
                  <a:lnTo>
                    <a:pt x="928598" y="146935"/>
                  </a:lnTo>
                </a:path>
              </a:pathLst>
            </a:custGeom>
            <a:ln w="1270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889557" y="3033467"/>
              <a:ext cx="76200" cy="7620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60958" y="3383747"/>
              <a:ext cx="76200" cy="76200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5439246" y="2421711"/>
              <a:ext cx="928369" cy="496570"/>
            </a:xfrm>
            <a:custGeom>
              <a:avLst/>
              <a:gdLst/>
              <a:ahLst/>
              <a:cxnLst/>
              <a:rect l="l" t="t" r="r" b="b"/>
              <a:pathLst>
                <a:path w="928370" h="496569">
                  <a:moveTo>
                    <a:pt x="0" y="496454"/>
                  </a:moveTo>
                  <a:lnTo>
                    <a:pt x="7114" y="449012"/>
                  </a:lnTo>
                  <a:lnTo>
                    <a:pt x="18054" y="403116"/>
                  </a:lnTo>
                  <a:lnTo>
                    <a:pt x="32634" y="358915"/>
                  </a:lnTo>
                  <a:lnTo>
                    <a:pt x="50672" y="316557"/>
                  </a:lnTo>
                  <a:lnTo>
                    <a:pt x="71983" y="276191"/>
                  </a:lnTo>
                  <a:lnTo>
                    <a:pt x="96385" y="237963"/>
                  </a:lnTo>
                  <a:lnTo>
                    <a:pt x="123694" y="202023"/>
                  </a:lnTo>
                  <a:lnTo>
                    <a:pt x="153726" y="168518"/>
                  </a:lnTo>
                  <a:lnTo>
                    <a:pt x="186298" y="137596"/>
                  </a:lnTo>
                  <a:lnTo>
                    <a:pt x="221226" y="109406"/>
                  </a:lnTo>
                  <a:lnTo>
                    <a:pt x="258327" y="84096"/>
                  </a:lnTo>
                  <a:lnTo>
                    <a:pt x="297417" y="61814"/>
                  </a:lnTo>
                  <a:lnTo>
                    <a:pt x="338312" y="42708"/>
                  </a:lnTo>
                  <a:lnTo>
                    <a:pt x="380830" y="26925"/>
                  </a:lnTo>
                  <a:lnTo>
                    <a:pt x="424786" y="14615"/>
                  </a:lnTo>
                  <a:lnTo>
                    <a:pt x="469998" y="5926"/>
                  </a:lnTo>
                  <a:lnTo>
                    <a:pt x="516280" y="1004"/>
                  </a:lnTo>
                  <a:lnTo>
                    <a:pt x="563451" y="0"/>
                  </a:lnTo>
                  <a:lnTo>
                    <a:pt x="611327" y="3059"/>
                  </a:lnTo>
                  <a:lnTo>
                    <a:pt x="661534" y="10757"/>
                  </a:lnTo>
                  <a:lnTo>
                    <a:pt x="710577" y="22934"/>
                  </a:lnTo>
                  <a:lnTo>
                    <a:pt x="758170" y="39459"/>
                  </a:lnTo>
                  <a:lnTo>
                    <a:pt x="804025" y="60205"/>
                  </a:lnTo>
                  <a:lnTo>
                    <a:pt x="847856" y="85041"/>
                  </a:lnTo>
                  <a:lnTo>
                    <a:pt x="889379" y="113838"/>
                  </a:lnTo>
                  <a:lnTo>
                    <a:pt x="928306" y="146468"/>
                  </a:lnTo>
                </a:path>
              </a:pathLst>
            </a:custGeom>
            <a:ln w="1270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329456" y="2530088"/>
              <a:ext cx="76200" cy="76200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01146" y="2880066"/>
              <a:ext cx="76200" cy="76200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676388" y="2055876"/>
              <a:ext cx="1216660" cy="1216660"/>
            </a:xfrm>
            <a:custGeom>
              <a:avLst/>
              <a:gdLst/>
              <a:ahLst/>
              <a:cxnLst/>
              <a:rect l="l" t="t" r="r" b="b"/>
              <a:pathLst>
                <a:path w="1216659" h="1216660">
                  <a:moveTo>
                    <a:pt x="608076" y="0"/>
                  </a:moveTo>
                  <a:lnTo>
                    <a:pt x="560555" y="1829"/>
                  </a:lnTo>
                  <a:lnTo>
                    <a:pt x="514035" y="7227"/>
                  </a:lnTo>
                  <a:lnTo>
                    <a:pt x="468651" y="16059"/>
                  </a:lnTo>
                  <a:lnTo>
                    <a:pt x="424537" y="28190"/>
                  </a:lnTo>
                  <a:lnTo>
                    <a:pt x="381829" y="43484"/>
                  </a:lnTo>
                  <a:lnTo>
                    <a:pt x="340661" y="61806"/>
                  </a:lnTo>
                  <a:lnTo>
                    <a:pt x="301170" y="83021"/>
                  </a:lnTo>
                  <a:lnTo>
                    <a:pt x="263490" y="106993"/>
                  </a:lnTo>
                  <a:lnTo>
                    <a:pt x="227757" y="133589"/>
                  </a:lnTo>
                  <a:lnTo>
                    <a:pt x="194106" y="162671"/>
                  </a:lnTo>
                  <a:lnTo>
                    <a:pt x="162671" y="194106"/>
                  </a:lnTo>
                  <a:lnTo>
                    <a:pt x="133589" y="227757"/>
                  </a:lnTo>
                  <a:lnTo>
                    <a:pt x="106993" y="263490"/>
                  </a:lnTo>
                  <a:lnTo>
                    <a:pt x="83021" y="301170"/>
                  </a:lnTo>
                  <a:lnTo>
                    <a:pt x="61806" y="340661"/>
                  </a:lnTo>
                  <a:lnTo>
                    <a:pt x="43484" y="381829"/>
                  </a:lnTo>
                  <a:lnTo>
                    <a:pt x="28190" y="424537"/>
                  </a:lnTo>
                  <a:lnTo>
                    <a:pt x="16059" y="468651"/>
                  </a:lnTo>
                  <a:lnTo>
                    <a:pt x="7227" y="514035"/>
                  </a:lnTo>
                  <a:lnTo>
                    <a:pt x="1829" y="560555"/>
                  </a:lnTo>
                  <a:lnTo>
                    <a:pt x="0" y="608076"/>
                  </a:lnTo>
                  <a:lnTo>
                    <a:pt x="1829" y="655596"/>
                  </a:lnTo>
                  <a:lnTo>
                    <a:pt x="7227" y="702116"/>
                  </a:lnTo>
                  <a:lnTo>
                    <a:pt x="16059" y="747500"/>
                  </a:lnTo>
                  <a:lnTo>
                    <a:pt x="28190" y="791614"/>
                  </a:lnTo>
                  <a:lnTo>
                    <a:pt x="43484" y="834322"/>
                  </a:lnTo>
                  <a:lnTo>
                    <a:pt x="61806" y="875490"/>
                  </a:lnTo>
                  <a:lnTo>
                    <a:pt x="83021" y="914981"/>
                  </a:lnTo>
                  <a:lnTo>
                    <a:pt x="106993" y="952661"/>
                  </a:lnTo>
                  <a:lnTo>
                    <a:pt x="133589" y="988394"/>
                  </a:lnTo>
                  <a:lnTo>
                    <a:pt x="162671" y="1022045"/>
                  </a:lnTo>
                  <a:lnTo>
                    <a:pt x="194106" y="1053480"/>
                  </a:lnTo>
                  <a:lnTo>
                    <a:pt x="227757" y="1082562"/>
                  </a:lnTo>
                  <a:lnTo>
                    <a:pt x="263490" y="1109158"/>
                  </a:lnTo>
                  <a:lnTo>
                    <a:pt x="301170" y="1133130"/>
                  </a:lnTo>
                  <a:lnTo>
                    <a:pt x="340661" y="1154345"/>
                  </a:lnTo>
                  <a:lnTo>
                    <a:pt x="381829" y="1172667"/>
                  </a:lnTo>
                  <a:lnTo>
                    <a:pt x="424537" y="1187961"/>
                  </a:lnTo>
                  <a:lnTo>
                    <a:pt x="468651" y="1200092"/>
                  </a:lnTo>
                  <a:lnTo>
                    <a:pt x="514035" y="1208924"/>
                  </a:lnTo>
                  <a:lnTo>
                    <a:pt x="560555" y="1214322"/>
                  </a:lnTo>
                  <a:lnTo>
                    <a:pt x="608076" y="1216152"/>
                  </a:lnTo>
                  <a:lnTo>
                    <a:pt x="655596" y="1214322"/>
                  </a:lnTo>
                  <a:lnTo>
                    <a:pt x="702116" y="1208924"/>
                  </a:lnTo>
                  <a:lnTo>
                    <a:pt x="747500" y="1200092"/>
                  </a:lnTo>
                  <a:lnTo>
                    <a:pt x="791614" y="1187961"/>
                  </a:lnTo>
                  <a:lnTo>
                    <a:pt x="834322" y="1172667"/>
                  </a:lnTo>
                  <a:lnTo>
                    <a:pt x="875490" y="1154345"/>
                  </a:lnTo>
                  <a:lnTo>
                    <a:pt x="914981" y="1133130"/>
                  </a:lnTo>
                  <a:lnTo>
                    <a:pt x="952661" y="1109158"/>
                  </a:lnTo>
                  <a:lnTo>
                    <a:pt x="988394" y="1082562"/>
                  </a:lnTo>
                  <a:lnTo>
                    <a:pt x="1022045" y="1053480"/>
                  </a:lnTo>
                  <a:lnTo>
                    <a:pt x="1053480" y="1022045"/>
                  </a:lnTo>
                  <a:lnTo>
                    <a:pt x="1082562" y="988394"/>
                  </a:lnTo>
                  <a:lnTo>
                    <a:pt x="1109158" y="952661"/>
                  </a:lnTo>
                  <a:lnTo>
                    <a:pt x="1133130" y="914981"/>
                  </a:lnTo>
                  <a:lnTo>
                    <a:pt x="1154345" y="875490"/>
                  </a:lnTo>
                  <a:lnTo>
                    <a:pt x="1172667" y="834322"/>
                  </a:lnTo>
                  <a:lnTo>
                    <a:pt x="1187961" y="791614"/>
                  </a:lnTo>
                  <a:lnTo>
                    <a:pt x="1200092" y="747500"/>
                  </a:lnTo>
                  <a:lnTo>
                    <a:pt x="1208924" y="702116"/>
                  </a:lnTo>
                  <a:lnTo>
                    <a:pt x="1214322" y="655596"/>
                  </a:lnTo>
                  <a:lnTo>
                    <a:pt x="1216152" y="608076"/>
                  </a:lnTo>
                  <a:lnTo>
                    <a:pt x="1214322" y="560555"/>
                  </a:lnTo>
                  <a:lnTo>
                    <a:pt x="1208924" y="514035"/>
                  </a:lnTo>
                  <a:lnTo>
                    <a:pt x="1200092" y="468651"/>
                  </a:lnTo>
                  <a:lnTo>
                    <a:pt x="1187961" y="424537"/>
                  </a:lnTo>
                  <a:lnTo>
                    <a:pt x="1172667" y="381829"/>
                  </a:lnTo>
                  <a:lnTo>
                    <a:pt x="1154345" y="340661"/>
                  </a:lnTo>
                  <a:lnTo>
                    <a:pt x="1133130" y="301170"/>
                  </a:lnTo>
                  <a:lnTo>
                    <a:pt x="1109158" y="263490"/>
                  </a:lnTo>
                  <a:lnTo>
                    <a:pt x="1082562" y="227757"/>
                  </a:lnTo>
                  <a:lnTo>
                    <a:pt x="1053480" y="194106"/>
                  </a:lnTo>
                  <a:lnTo>
                    <a:pt x="1022045" y="162671"/>
                  </a:lnTo>
                  <a:lnTo>
                    <a:pt x="988394" y="133589"/>
                  </a:lnTo>
                  <a:lnTo>
                    <a:pt x="952661" y="106993"/>
                  </a:lnTo>
                  <a:lnTo>
                    <a:pt x="914981" y="83021"/>
                  </a:lnTo>
                  <a:lnTo>
                    <a:pt x="875490" y="61806"/>
                  </a:lnTo>
                  <a:lnTo>
                    <a:pt x="834322" y="43484"/>
                  </a:lnTo>
                  <a:lnTo>
                    <a:pt x="791614" y="28190"/>
                  </a:lnTo>
                  <a:lnTo>
                    <a:pt x="747500" y="16059"/>
                  </a:lnTo>
                  <a:lnTo>
                    <a:pt x="702116" y="7227"/>
                  </a:lnTo>
                  <a:lnTo>
                    <a:pt x="655596" y="1829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20583" y="2086356"/>
              <a:ext cx="982979" cy="981455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680959" y="2167128"/>
              <a:ext cx="1217675" cy="569975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674864" y="2471940"/>
              <a:ext cx="1231391" cy="569963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903464" y="2776728"/>
              <a:ext cx="774191" cy="569975"/>
            </a:xfrm>
            <a:prstGeom prst="rect">
              <a:avLst/>
            </a:prstGeom>
          </p:spPr>
        </p:pic>
      </p:grpSp>
      <p:grpSp>
        <p:nvGrpSpPr>
          <p:cNvPr id="58" name="object 58"/>
          <p:cNvGrpSpPr/>
          <p:nvPr/>
        </p:nvGrpSpPr>
        <p:grpSpPr>
          <a:xfrm>
            <a:off x="1751075" y="248411"/>
            <a:ext cx="8670290" cy="2176780"/>
            <a:chOff x="227075" y="248411"/>
            <a:chExt cx="8670290" cy="2176780"/>
          </a:xfrm>
        </p:grpSpPr>
        <p:sp>
          <p:nvSpPr>
            <p:cNvPr id="59" name="object 59"/>
            <p:cNvSpPr/>
            <p:nvPr/>
          </p:nvSpPr>
          <p:spPr>
            <a:xfrm>
              <a:off x="6949522" y="1889837"/>
              <a:ext cx="929005" cy="497840"/>
            </a:xfrm>
            <a:custGeom>
              <a:avLst/>
              <a:gdLst/>
              <a:ahLst/>
              <a:cxnLst/>
              <a:rect l="l" t="t" r="r" b="b"/>
              <a:pathLst>
                <a:path w="929004" h="497839">
                  <a:moveTo>
                    <a:pt x="0" y="497214"/>
                  </a:moveTo>
                  <a:lnTo>
                    <a:pt x="7108" y="449704"/>
                  </a:lnTo>
                  <a:lnTo>
                    <a:pt x="18042" y="403743"/>
                  </a:lnTo>
                  <a:lnTo>
                    <a:pt x="32616" y="359479"/>
                  </a:lnTo>
                  <a:lnTo>
                    <a:pt x="50648" y="317060"/>
                  </a:lnTo>
                  <a:lnTo>
                    <a:pt x="71954" y="276634"/>
                  </a:lnTo>
                  <a:lnTo>
                    <a:pt x="96350" y="238351"/>
                  </a:lnTo>
                  <a:lnTo>
                    <a:pt x="123654" y="202357"/>
                  </a:lnTo>
                  <a:lnTo>
                    <a:pt x="153681" y="168803"/>
                  </a:lnTo>
                  <a:lnTo>
                    <a:pt x="186248" y="137835"/>
                  </a:lnTo>
                  <a:lnTo>
                    <a:pt x="221171" y="109602"/>
                  </a:lnTo>
                  <a:lnTo>
                    <a:pt x="258268" y="84252"/>
                  </a:lnTo>
                  <a:lnTo>
                    <a:pt x="297354" y="61934"/>
                  </a:lnTo>
                  <a:lnTo>
                    <a:pt x="338246" y="42797"/>
                  </a:lnTo>
                  <a:lnTo>
                    <a:pt x="380761" y="26987"/>
                  </a:lnTo>
                  <a:lnTo>
                    <a:pt x="424715" y="14654"/>
                  </a:lnTo>
                  <a:lnTo>
                    <a:pt x="469924" y="5947"/>
                  </a:lnTo>
                  <a:lnTo>
                    <a:pt x="516205" y="1012"/>
                  </a:lnTo>
                  <a:lnTo>
                    <a:pt x="563375" y="0"/>
                  </a:lnTo>
                  <a:lnTo>
                    <a:pt x="611251" y="3057"/>
                  </a:lnTo>
                  <a:lnTo>
                    <a:pt x="661527" y="10769"/>
                  </a:lnTo>
                  <a:lnTo>
                    <a:pt x="710635" y="22979"/>
                  </a:lnTo>
                  <a:lnTo>
                    <a:pt x="758288" y="39555"/>
                  </a:lnTo>
                  <a:lnTo>
                    <a:pt x="804197" y="60368"/>
                  </a:lnTo>
                  <a:lnTo>
                    <a:pt x="848077" y="85289"/>
                  </a:lnTo>
                  <a:lnTo>
                    <a:pt x="889639" y="114188"/>
                  </a:lnTo>
                  <a:lnTo>
                    <a:pt x="928598" y="146935"/>
                  </a:lnTo>
                </a:path>
              </a:pathLst>
            </a:custGeom>
            <a:ln w="1270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840021" y="1998671"/>
              <a:ext cx="76200" cy="7620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911422" y="2348951"/>
              <a:ext cx="76200" cy="7620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27075" y="841247"/>
              <a:ext cx="3323843" cy="22859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256787" y="821436"/>
              <a:ext cx="3323831" cy="22859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221980" y="248411"/>
              <a:ext cx="675130" cy="399287"/>
            </a:xfrm>
            <a:prstGeom prst="rect">
              <a:avLst/>
            </a:prstGeom>
          </p:spPr>
        </p:pic>
      </p:grpSp>
      <p:sp>
        <p:nvSpPr>
          <p:cNvPr id="65" name="object 65"/>
          <p:cNvSpPr txBox="1">
            <a:spLocks noGrp="1"/>
          </p:cNvSpPr>
          <p:nvPr>
            <p:ph type="title"/>
          </p:nvPr>
        </p:nvSpPr>
        <p:spPr>
          <a:xfrm>
            <a:off x="2039364" y="142196"/>
            <a:ext cx="5068570" cy="635000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650" dirty="0">
                <a:solidFill>
                  <a:srgbClr val="000000"/>
                </a:solidFill>
                <a:latin typeface="+mj-ea"/>
                <a:cs typeface="Adobe 고딕 Std B"/>
              </a:rPr>
              <a:t>세상</a:t>
            </a:r>
            <a:r>
              <a:rPr sz="4000" spc="-500" dirty="0">
                <a:solidFill>
                  <a:srgbClr val="000000"/>
                </a:solidFill>
                <a:latin typeface="+mj-ea"/>
                <a:cs typeface="Adobe 고딕 Std B"/>
              </a:rPr>
              <a:t>을</a:t>
            </a:r>
            <a:r>
              <a:rPr sz="4000" spc="-75" dirty="0">
                <a:solidFill>
                  <a:srgbClr val="000000"/>
                </a:solidFill>
                <a:latin typeface="+mj-ea"/>
                <a:cs typeface="Adobe 고딕 Std B"/>
              </a:rPr>
              <a:t> </a:t>
            </a:r>
            <a:r>
              <a:rPr sz="4000" spc="-750" dirty="0">
                <a:solidFill>
                  <a:srgbClr val="000000"/>
                </a:solidFill>
                <a:latin typeface="+mj-ea"/>
                <a:cs typeface="Adobe 고딕 Std B"/>
              </a:rPr>
              <a:t>놀</a:t>
            </a:r>
            <a:r>
              <a:rPr sz="4000" spc="-595" dirty="0">
                <a:solidFill>
                  <a:srgbClr val="000000"/>
                </a:solidFill>
                <a:latin typeface="+mj-ea"/>
                <a:cs typeface="Adobe 고딕 Std B"/>
              </a:rPr>
              <a:t>라</a:t>
            </a:r>
            <a:r>
              <a:rPr sz="4000" spc="-445" dirty="0">
                <a:solidFill>
                  <a:srgbClr val="000000"/>
                </a:solidFill>
                <a:latin typeface="+mj-ea"/>
                <a:cs typeface="Adobe 고딕 Std B"/>
              </a:rPr>
              <a:t>게</a:t>
            </a:r>
            <a:r>
              <a:rPr sz="4000" spc="-90" dirty="0">
                <a:solidFill>
                  <a:srgbClr val="000000"/>
                </a:solidFill>
                <a:latin typeface="+mj-ea"/>
                <a:cs typeface="Adobe 고딕 Std B"/>
              </a:rPr>
              <a:t> </a:t>
            </a:r>
            <a:r>
              <a:rPr sz="4000" spc="-445" dirty="0">
                <a:solidFill>
                  <a:srgbClr val="000000"/>
                </a:solidFill>
                <a:latin typeface="+mj-ea"/>
                <a:cs typeface="Adobe 고딕 Std B"/>
              </a:rPr>
              <a:t>한</a:t>
            </a:r>
            <a:r>
              <a:rPr sz="4000" spc="-80" dirty="0">
                <a:solidFill>
                  <a:srgbClr val="000000"/>
                </a:solidFill>
                <a:latin typeface="+mj-ea"/>
                <a:cs typeface="Adobe 고딕 Std B"/>
              </a:rPr>
              <a:t> </a:t>
            </a:r>
            <a:r>
              <a:rPr sz="4000" spc="-675" dirty="0">
                <a:solidFill>
                  <a:srgbClr val="000000"/>
                </a:solidFill>
                <a:latin typeface="+mj-ea"/>
                <a:cs typeface="Adobe 고딕 Std B"/>
              </a:rPr>
              <a:t>사</a:t>
            </a:r>
            <a:r>
              <a:rPr sz="4000" spc="-670" dirty="0">
                <a:solidFill>
                  <a:srgbClr val="000000"/>
                </a:solidFill>
                <a:latin typeface="+mj-ea"/>
                <a:cs typeface="Adobe 고딕 Std B"/>
              </a:rPr>
              <a:t>건</a:t>
            </a:r>
            <a:r>
              <a:rPr sz="4000" spc="-675" dirty="0">
                <a:solidFill>
                  <a:srgbClr val="000000"/>
                </a:solidFill>
                <a:latin typeface="+mj-ea"/>
                <a:cs typeface="Adobe 고딕 Std B"/>
              </a:rPr>
              <a:t>사고</a:t>
            </a:r>
            <a:endParaRPr sz="4000" dirty="0">
              <a:latin typeface="+mj-ea"/>
              <a:cs typeface="Adobe 고딕 Std B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55264" y="1014984"/>
              <a:ext cx="5152643" cy="515111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958715" y="2290081"/>
            <a:ext cx="2744470" cy="2500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135" marR="76200" indent="-52069">
              <a:spcBef>
                <a:spcPts val="95"/>
              </a:spcBef>
            </a:pPr>
            <a:r>
              <a:rPr sz="4000" b="1" spc="-919" dirty="0">
                <a:solidFill>
                  <a:srgbClr val="585858"/>
                </a:solidFill>
                <a:latin typeface="Adobe 고딕 Std B"/>
                <a:cs typeface="Adobe 고딕 Std B"/>
              </a:rPr>
              <a:t>“</a:t>
            </a:r>
            <a:r>
              <a:rPr sz="4000" b="1" spc="-919" dirty="0" err="1">
                <a:solidFill>
                  <a:srgbClr val="585858"/>
                </a:solidFill>
                <a:latin typeface="Adobe 고딕 Std B"/>
                <a:cs typeface="Adobe 고딕 Std B"/>
              </a:rPr>
              <a:t>화학물질</a:t>
            </a:r>
            <a:r>
              <a:rPr sz="4000" b="1" spc="-919" dirty="0">
                <a:solidFill>
                  <a:srgbClr val="585858"/>
                </a:solidFill>
                <a:latin typeface="Adobe 고딕 Std B"/>
                <a:cs typeface="Adobe 고딕 Std B"/>
              </a:rPr>
              <a:t> </a:t>
            </a:r>
            <a:r>
              <a:rPr sz="4000" b="1" spc="-850" dirty="0">
                <a:solidFill>
                  <a:srgbClr val="585858"/>
                </a:solidFill>
                <a:latin typeface="Adobe 고딕 Std B"/>
                <a:cs typeface="Adobe 고딕 Std B"/>
              </a:rPr>
              <a:t> </a:t>
            </a:r>
            <a:r>
              <a:rPr lang="en-US" altLang="ko-KR" sz="4000" b="1" spc="-850" dirty="0">
                <a:solidFill>
                  <a:srgbClr val="585858"/>
                </a:solidFill>
                <a:latin typeface="Adobe 고딕 Std B"/>
                <a:cs typeface="Adobe 고딕 Std B"/>
              </a:rPr>
              <a:t>  </a:t>
            </a:r>
          </a:p>
          <a:p>
            <a:pPr marL="64135" marR="76200" indent="-52069">
              <a:spcBef>
                <a:spcPts val="95"/>
              </a:spcBef>
            </a:pPr>
            <a:r>
              <a:rPr sz="4000" b="1" spc="-750" dirty="0" err="1">
                <a:solidFill>
                  <a:srgbClr val="585858"/>
                </a:solidFill>
                <a:latin typeface="Adobe 고딕 Std B"/>
                <a:cs typeface="Adobe 고딕 Std B"/>
              </a:rPr>
              <a:t>노출</a:t>
            </a:r>
            <a:r>
              <a:rPr sz="4000" b="1" spc="-605" dirty="0" err="1">
                <a:solidFill>
                  <a:srgbClr val="585858"/>
                </a:solidFill>
                <a:latin typeface="Adobe 고딕 Std B"/>
                <a:cs typeface="Adobe 고딕 Std B"/>
              </a:rPr>
              <a:t>을</a:t>
            </a:r>
            <a:r>
              <a:rPr sz="4000" b="1" spc="-85" dirty="0">
                <a:solidFill>
                  <a:srgbClr val="585858"/>
                </a:solidFill>
                <a:latin typeface="Adobe 고딕 Std B"/>
                <a:cs typeface="Adobe 고딕 Std B"/>
              </a:rPr>
              <a:t> </a:t>
            </a:r>
            <a:r>
              <a:rPr sz="4000" b="1" spc="-750" dirty="0">
                <a:solidFill>
                  <a:srgbClr val="585858"/>
                </a:solidFill>
                <a:latin typeface="Adobe 고딕 Std B"/>
                <a:cs typeface="Adobe 고딕 Std B"/>
              </a:rPr>
              <a:t>부르는</a:t>
            </a:r>
            <a:endParaRPr sz="4000" dirty="0">
              <a:latin typeface="Adobe 고딕 Std B"/>
              <a:cs typeface="Adobe 고딕 Std B"/>
            </a:endParaRPr>
          </a:p>
          <a:p>
            <a:pPr marL="755015" marR="5080" indent="-82550">
              <a:lnSpc>
                <a:spcPts val="4800"/>
              </a:lnSpc>
              <a:spcBef>
                <a:spcPts val="95"/>
              </a:spcBef>
            </a:pPr>
            <a:r>
              <a:rPr sz="4000" b="1" spc="-640" dirty="0" err="1">
                <a:solidFill>
                  <a:srgbClr val="C0504D"/>
                </a:solidFill>
                <a:latin typeface="Adobe 고딕 Std B"/>
                <a:cs typeface="Adobe 고딕 Std B"/>
              </a:rPr>
              <a:t>위험한</a:t>
            </a:r>
            <a:r>
              <a:rPr sz="4000" b="1" spc="-640" dirty="0">
                <a:solidFill>
                  <a:srgbClr val="C0504D"/>
                </a:solidFill>
                <a:latin typeface="Adobe 고딕 Std B"/>
                <a:cs typeface="Adobe 고딕 Std B"/>
              </a:rPr>
              <a:t> </a:t>
            </a:r>
            <a:r>
              <a:rPr sz="4000" b="1" spc="-635" dirty="0">
                <a:solidFill>
                  <a:srgbClr val="C0504D"/>
                </a:solidFill>
                <a:latin typeface="Adobe 고딕 Std B"/>
                <a:cs typeface="Adobe 고딕 Std B"/>
              </a:rPr>
              <a:t> </a:t>
            </a:r>
            <a:endParaRPr lang="en-US" altLang="ko-KR" sz="4000" b="1" spc="-635" dirty="0">
              <a:solidFill>
                <a:srgbClr val="C0504D"/>
              </a:solidFill>
              <a:latin typeface="Adobe 고딕 Std B"/>
              <a:cs typeface="Adobe 고딕 Std B"/>
            </a:endParaRPr>
          </a:p>
          <a:p>
            <a:pPr marL="755015" marR="5080" indent="-82550">
              <a:lnSpc>
                <a:spcPts val="4800"/>
              </a:lnSpc>
              <a:spcBef>
                <a:spcPts val="95"/>
              </a:spcBef>
            </a:pPr>
            <a:r>
              <a:rPr sz="4000" b="1" spc="-650" dirty="0" err="1">
                <a:solidFill>
                  <a:srgbClr val="C0504D"/>
                </a:solidFill>
                <a:latin typeface="Adobe 고딕 Std B"/>
                <a:cs typeface="Adobe 고딕 Std B"/>
              </a:rPr>
              <a:t>생활</a:t>
            </a:r>
            <a:r>
              <a:rPr sz="4000" b="1" spc="-645" dirty="0" err="1">
                <a:solidFill>
                  <a:srgbClr val="C0504D"/>
                </a:solidFill>
                <a:latin typeface="Adobe 고딕 Std B"/>
                <a:cs typeface="Adobe 고딕 Std B"/>
              </a:rPr>
              <a:t>습</a:t>
            </a:r>
            <a:r>
              <a:rPr sz="4000" b="1" spc="-595" dirty="0" err="1">
                <a:solidFill>
                  <a:srgbClr val="C0504D"/>
                </a:solidFill>
                <a:latin typeface="Adobe 고딕 Std B"/>
                <a:cs typeface="Adobe 고딕 Std B"/>
              </a:rPr>
              <a:t>관</a:t>
            </a:r>
            <a:r>
              <a:rPr sz="4000" b="1" spc="-1914" dirty="0">
                <a:solidFill>
                  <a:srgbClr val="585858"/>
                </a:solidFill>
                <a:latin typeface="Adobe 고딕 Std B"/>
                <a:cs typeface="Adobe 고딕 Std B"/>
              </a:rPr>
              <a:t>”</a:t>
            </a:r>
            <a:endParaRPr sz="4000" dirty="0">
              <a:latin typeface="Adobe 고딕 Std B"/>
              <a:cs typeface="Adobe 고딕 Std B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523998" y="0"/>
            <a:ext cx="9144000" cy="6858000"/>
            <a:chOff x="-2" y="0"/>
            <a:chExt cx="9144000" cy="68580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" y="3357368"/>
              <a:ext cx="4428756" cy="295199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7041" y="5056527"/>
              <a:ext cx="2354338" cy="180147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92619" y="1436534"/>
              <a:ext cx="1851384" cy="22317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98243" y="0"/>
              <a:ext cx="2451579" cy="21864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1557535"/>
            <a:ext cx="9144000" cy="5300980"/>
          </a:xfrm>
          <a:custGeom>
            <a:avLst/>
            <a:gdLst/>
            <a:ahLst/>
            <a:cxnLst/>
            <a:rect l="l" t="t" r="r" b="b"/>
            <a:pathLst>
              <a:path w="9144000" h="5300980">
                <a:moveTo>
                  <a:pt x="9144000" y="0"/>
                </a:moveTo>
                <a:lnTo>
                  <a:pt x="0" y="4679861"/>
                </a:lnTo>
                <a:lnTo>
                  <a:pt x="0" y="5300459"/>
                </a:lnTo>
                <a:lnTo>
                  <a:pt x="9144000" y="530045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>
              <a:alpha val="1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26468" y="1661836"/>
            <a:ext cx="4817872" cy="352359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8000" spc="-880" dirty="0">
                <a:solidFill>
                  <a:srgbClr val="F78480"/>
                </a:solidFill>
                <a:latin typeface="Adobe 고딕 Std B"/>
                <a:cs typeface="Adobe 고딕 Std B"/>
              </a:rPr>
              <a:t>화</a:t>
            </a:r>
            <a:r>
              <a:rPr sz="8000" spc="-1035" dirty="0">
                <a:solidFill>
                  <a:srgbClr val="F78480"/>
                </a:solidFill>
                <a:latin typeface="Adobe 고딕 Std B"/>
                <a:cs typeface="Adobe 고딕 Std B"/>
              </a:rPr>
              <a:t>학</a:t>
            </a:r>
            <a:r>
              <a:rPr sz="8000" spc="-1040" dirty="0">
                <a:solidFill>
                  <a:srgbClr val="F78480"/>
                </a:solidFill>
                <a:latin typeface="Adobe 고딕 Std B"/>
                <a:cs typeface="Adobe 고딕 Std B"/>
              </a:rPr>
              <a:t>물</a:t>
            </a:r>
            <a:r>
              <a:rPr sz="8000" spc="-1205" dirty="0">
                <a:solidFill>
                  <a:srgbClr val="F78480"/>
                </a:solidFill>
                <a:latin typeface="Adobe 고딕 Std B"/>
                <a:cs typeface="Adobe 고딕 Std B"/>
              </a:rPr>
              <a:t>질</a:t>
            </a:r>
            <a:r>
              <a:rPr sz="6000" spc="-405" dirty="0">
                <a:latin typeface="Adobe 고딕 Std B"/>
                <a:cs typeface="Adobe 고딕 Std B"/>
              </a:rPr>
              <a:t>의  </a:t>
            </a:r>
            <a:r>
              <a:rPr sz="8000" spc="-555" dirty="0">
                <a:solidFill>
                  <a:srgbClr val="F78480"/>
                </a:solidFill>
                <a:latin typeface="Adobe 고딕 Std B"/>
                <a:cs typeface="Adobe 고딕 Std B"/>
              </a:rPr>
              <a:t>시작</a:t>
            </a:r>
            <a:r>
              <a:rPr sz="7350" spc="-555" dirty="0">
                <a:latin typeface="Adobe 고딕 Std B"/>
                <a:cs typeface="Adobe 고딕 Std B"/>
              </a:rPr>
              <a:t>?</a:t>
            </a:r>
            <a:endParaRPr sz="7350" dirty="0">
              <a:latin typeface="Adobe 고딕 Std B"/>
              <a:cs typeface="Adobe 고딕 Std B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1523"/>
            <a:ext cx="9144000" cy="6818630"/>
            <a:chOff x="0" y="1523"/>
            <a:chExt cx="9144000" cy="68186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523"/>
              <a:ext cx="9143999" cy="599236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1077467"/>
              <a:ext cx="9144000" cy="5742940"/>
            </a:xfrm>
            <a:custGeom>
              <a:avLst/>
              <a:gdLst/>
              <a:ahLst/>
              <a:cxnLst/>
              <a:rect l="l" t="t" r="r" b="b"/>
              <a:pathLst>
                <a:path w="9144000" h="5742940">
                  <a:moveTo>
                    <a:pt x="0" y="5742432"/>
                  </a:moveTo>
                  <a:lnTo>
                    <a:pt x="9144000" y="5742432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574243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789431"/>
              <a:ext cx="9135110" cy="288290"/>
            </a:xfrm>
            <a:custGeom>
              <a:avLst/>
              <a:gdLst/>
              <a:ahLst/>
              <a:cxnLst/>
              <a:rect l="l" t="t" r="r" b="b"/>
              <a:pathLst>
                <a:path w="9135110" h="288290">
                  <a:moveTo>
                    <a:pt x="9134856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9134856" y="288036"/>
                  </a:lnTo>
                  <a:lnTo>
                    <a:pt x="9134856" y="0"/>
                  </a:lnTo>
                  <a:close/>
                </a:path>
              </a:pathLst>
            </a:custGeom>
            <a:solidFill>
              <a:srgbClr val="F784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926591"/>
              <a:ext cx="172720" cy="29209"/>
            </a:xfrm>
            <a:custGeom>
              <a:avLst/>
              <a:gdLst/>
              <a:ahLst/>
              <a:cxnLst/>
              <a:rect l="l" t="t" r="r" b="b"/>
              <a:pathLst>
                <a:path w="172720" h="29209">
                  <a:moveTo>
                    <a:pt x="172529" y="0"/>
                  </a:moveTo>
                  <a:lnTo>
                    <a:pt x="0" y="0"/>
                  </a:lnTo>
                  <a:lnTo>
                    <a:pt x="0" y="28955"/>
                  </a:lnTo>
                  <a:lnTo>
                    <a:pt x="172529" y="28955"/>
                  </a:lnTo>
                  <a:lnTo>
                    <a:pt x="1725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69199" y="1559851"/>
              <a:ext cx="3321685" cy="3321685"/>
            </a:xfrm>
            <a:custGeom>
              <a:avLst/>
              <a:gdLst/>
              <a:ahLst/>
              <a:cxnLst/>
              <a:rect l="l" t="t" r="r" b="b"/>
              <a:pathLst>
                <a:path w="3321685" h="3321685">
                  <a:moveTo>
                    <a:pt x="1599285" y="1660791"/>
                  </a:moveTo>
                  <a:lnTo>
                    <a:pt x="799642" y="861148"/>
                  </a:lnTo>
                  <a:lnTo>
                    <a:pt x="0" y="1660791"/>
                  </a:lnTo>
                  <a:lnTo>
                    <a:pt x="799642" y="2460421"/>
                  </a:lnTo>
                  <a:lnTo>
                    <a:pt x="1599285" y="1660791"/>
                  </a:lnTo>
                  <a:close/>
                </a:path>
                <a:path w="3321685" h="3321685">
                  <a:moveTo>
                    <a:pt x="2460434" y="2521940"/>
                  </a:moveTo>
                  <a:lnTo>
                    <a:pt x="1660791" y="1722297"/>
                  </a:lnTo>
                  <a:lnTo>
                    <a:pt x="861148" y="2521940"/>
                  </a:lnTo>
                  <a:lnTo>
                    <a:pt x="1660791" y="3321570"/>
                  </a:lnTo>
                  <a:lnTo>
                    <a:pt x="2460434" y="2521940"/>
                  </a:lnTo>
                  <a:close/>
                </a:path>
                <a:path w="3321685" h="3321685">
                  <a:moveTo>
                    <a:pt x="2460434" y="799642"/>
                  </a:moveTo>
                  <a:lnTo>
                    <a:pt x="1660791" y="0"/>
                  </a:lnTo>
                  <a:lnTo>
                    <a:pt x="861148" y="799642"/>
                  </a:lnTo>
                  <a:lnTo>
                    <a:pt x="1660791" y="1599272"/>
                  </a:lnTo>
                  <a:lnTo>
                    <a:pt x="2460434" y="799642"/>
                  </a:lnTo>
                  <a:close/>
                </a:path>
                <a:path w="3321685" h="3321685">
                  <a:moveTo>
                    <a:pt x="3321583" y="1660791"/>
                  </a:moveTo>
                  <a:lnTo>
                    <a:pt x="2521940" y="861148"/>
                  </a:lnTo>
                  <a:lnTo>
                    <a:pt x="1722297" y="1660791"/>
                  </a:lnTo>
                  <a:lnTo>
                    <a:pt x="2521940" y="2460421"/>
                  </a:lnTo>
                  <a:lnTo>
                    <a:pt x="3321583" y="1660791"/>
                  </a:lnTo>
                  <a:close/>
                </a:path>
              </a:pathLst>
            </a:custGeom>
            <a:solidFill>
              <a:srgbClr val="DFCA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497094" y="2481337"/>
            <a:ext cx="4981575" cy="202692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spcBef>
                <a:spcPts val="775"/>
              </a:spcBef>
            </a:pPr>
            <a:r>
              <a:rPr sz="6000" b="1" spc="-740" dirty="0">
                <a:solidFill>
                  <a:srgbClr val="E36C09"/>
                </a:solidFill>
                <a:latin typeface="Adobe 고딕 Std B"/>
                <a:cs typeface="Adobe 고딕 Std B"/>
              </a:rPr>
              <a:t>살충제</a:t>
            </a:r>
            <a:endParaRPr sz="6000">
              <a:latin typeface="Adobe 고딕 Std B"/>
              <a:cs typeface="Adobe 고딕 Std B"/>
            </a:endParaRPr>
          </a:p>
          <a:p>
            <a:pPr marL="2964180">
              <a:spcBef>
                <a:spcPts val="680"/>
              </a:spcBef>
            </a:pPr>
            <a:r>
              <a:rPr sz="6000" b="1" spc="-740" dirty="0">
                <a:solidFill>
                  <a:srgbClr val="938953"/>
                </a:solidFill>
                <a:latin typeface="Adobe 고딕 Std B"/>
                <a:cs typeface="Adobe 고딕 Std B"/>
              </a:rPr>
              <a:t>제초제</a:t>
            </a:r>
            <a:endParaRPr sz="6000">
              <a:latin typeface="Adobe 고딕 Std B"/>
              <a:cs typeface="Adobe 고딕 Std B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9216A35A-0BE4-4B2A-A438-994FB83A3DFE}"/>
              </a:ext>
            </a:extLst>
          </p:cNvPr>
          <p:cNvSpPr txBox="1">
            <a:spLocks/>
          </p:cNvSpPr>
          <p:nvPr/>
        </p:nvSpPr>
        <p:spPr>
          <a:xfrm>
            <a:off x="2631123" y="227780"/>
            <a:ext cx="69297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ko-KR" altLang="en-US" sz="4800" b="1" spc="-290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미국사회에</a:t>
            </a:r>
            <a:r>
              <a:rPr lang="ko-KR" altLang="en-US" sz="4800" b="1" spc="275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 </a:t>
            </a:r>
            <a:r>
              <a:rPr lang="ko-KR" altLang="en-US" sz="4800" b="1" spc="-290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찬물을</a:t>
            </a:r>
            <a:r>
              <a:rPr lang="ko-KR" altLang="en-US" sz="4800" b="1" spc="270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 </a:t>
            </a:r>
            <a:r>
              <a:rPr lang="ko-KR" altLang="en-US" sz="4800" b="1" spc="-50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끼얹다</a:t>
            </a:r>
            <a:r>
              <a:rPr lang="en-US" altLang="ko-KR" sz="4800" b="1" spc="-50" dirty="0">
                <a:solidFill>
                  <a:srgbClr val="000000"/>
                </a:solidFill>
                <a:latin typeface="+mn-ea"/>
                <a:ea typeface="+mn-ea"/>
                <a:cs typeface="Adobe 고딕 Std B"/>
              </a:rPr>
              <a:t>!</a:t>
            </a:r>
            <a:endParaRPr lang="ko-KR" altLang="en-US" sz="4800" b="1" dirty="0">
              <a:latin typeface="+mn-ea"/>
              <a:ea typeface="+mn-ea"/>
              <a:cs typeface="Adobe 고딕 Std B"/>
            </a:endParaRPr>
          </a:p>
        </p:txBody>
      </p:sp>
      <p:pic>
        <p:nvPicPr>
          <p:cNvPr id="3" name="object 3">
            <a:extLst>
              <a:ext uri="{FF2B5EF4-FFF2-40B4-BE49-F238E27FC236}">
                <a16:creationId xmlns:a16="http://schemas.microsoft.com/office/drawing/2014/main" id="{CD3661D3-323E-497E-80AE-8631592F987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4548" y="1340711"/>
            <a:ext cx="8676569" cy="526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98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55264" y="1014984"/>
              <a:ext cx="5152643" cy="515111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983350" y="2729312"/>
            <a:ext cx="2744470" cy="17743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135" marR="76200" indent="-52069" algn="ctr">
              <a:lnSpc>
                <a:spcPct val="150000"/>
              </a:lnSpc>
              <a:spcBef>
                <a:spcPts val="95"/>
              </a:spcBef>
            </a:pPr>
            <a:r>
              <a:rPr lang="ko-KR" altLang="en-US" sz="4000" b="1" spc="-640" dirty="0">
                <a:solidFill>
                  <a:srgbClr val="C0504D"/>
                </a:solidFill>
                <a:latin typeface="Adobe 고딕 Std B"/>
                <a:cs typeface="Adobe 고딕 Std B"/>
              </a:rPr>
              <a:t>화학성분</a:t>
            </a:r>
            <a:endParaRPr lang="en-US" altLang="ko-KR" sz="4000" b="1" spc="-640" dirty="0">
              <a:solidFill>
                <a:srgbClr val="C0504D"/>
              </a:solidFill>
              <a:latin typeface="Adobe 고딕 Std B"/>
              <a:cs typeface="Adobe 고딕 Std B"/>
            </a:endParaRPr>
          </a:p>
          <a:p>
            <a:pPr marL="64135" marR="76200" indent="-52069" algn="ctr">
              <a:lnSpc>
                <a:spcPct val="150000"/>
              </a:lnSpc>
              <a:spcBef>
                <a:spcPts val="95"/>
              </a:spcBef>
            </a:pPr>
            <a:r>
              <a:rPr lang="ko-KR" altLang="en-US" sz="4000" b="1" spc="-640" dirty="0" err="1">
                <a:solidFill>
                  <a:srgbClr val="C0504D"/>
                </a:solidFill>
                <a:latin typeface="Adobe 고딕 Std B"/>
                <a:cs typeface="Adobe 고딕 Std B"/>
              </a:rPr>
              <a:t>톺아보기</a:t>
            </a:r>
            <a:endParaRPr sz="4000" dirty="0">
              <a:latin typeface="Adobe 고딕 Std B"/>
              <a:cs typeface="Adobe 고딕 Std B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523998" y="0"/>
            <a:ext cx="9144000" cy="6858000"/>
            <a:chOff x="-2" y="0"/>
            <a:chExt cx="9144000" cy="68580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" y="3357368"/>
              <a:ext cx="4428756" cy="295199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7041" y="5056527"/>
              <a:ext cx="2354338" cy="180147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92619" y="1436534"/>
              <a:ext cx="1851384" cy="22317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98243" y="0"/>
              <a:ext cx="2451579" cy="21864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8744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5" y="311729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369" y="768929"/>
            <a:ext cx="9339262" cy="5247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1173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5169D30-84DF-CB77-B8BD-C5A396DC6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58" y="1681985"/>
            <a:ext cx="10567814" cy="380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536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6" y="218303"/>
            <a:ext cx="11458708" cy="6353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766117" y="286434"/>
            <a:ext cx="1072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생활 속 화학물질 바로 알기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–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퓨란</a:t>
            </a:r>
            <a:endParaRPr lang="ko-KR" altLang="en-US" sz="360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8" name="TextBox 9"/>
          <p:cNvSpPr txBox="1">
            <a:spLocks noChangeArrowheads="1"/>
          </p:cNvSpPr>
          <p:nvPr/>
        </p:nvSpPr>
        <p:spPr bwMode="auto">
          <a:xfrm>
            <a:off x="731984" y="4525305"/>
            <a:ext cx="10728032" cy="14178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>
                <a:latin typeface="+mn-ea"/>
                <a:ea typeface="+mn-ea"/>
              </a:rPr>
              <a:t>무색</a:t>
            </a:r>
            <a:r>
              <a:rPr lang="en-US" altLang="ko-KR" sz="2000" b="1" dirty="0">
                <a:latin typeface="+mn-ea"/>
                <a:ea typeface="+mn-ea"/>
              </a:rPr>
              <a:t>, </a:t>
            </a:r>
            <a:r>
              <a:rPr lang="ko-KR" altLang="en-US" sz="2000" b="1" dirty="0">
                <a:latin typeface="+mn-ea"/>
                <a:ea typeface="+mn-ea"/>
              </a:rPr>
              <a:t>무취</a:t>
            </a:r>
            <a:r>
              <a:rPr lang="en-US" altLang="ko-KR" sz="2000" b="1" dirty="0">
                <a:latin typeface="+mn-ea"/>
                <a:ea typeface="+mn-ea"/>
              </a:rPr>
              <a:t>, </a:t>
            </a:r>
            <a:r>
              <a:rPr lang="ko-KR" altLang="en-US" sz="2000" b="1" dirty="0">
                <a:latin typeface="+mn-ea"/>
                <a:ea typeface="+mn-ea"/>
              </a:rPr>
              <a:t>휘발성의 액체</a:t>
            </a:r>
            <a:endParaRPr lang="en-US" altLang="ko-KR" sz="2000" b="1" dirty="0">
              <a:latin typeface="+mn-ea"/>
              <a:ea typeface="+mn-ea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>
                <a:latin typeface="+mn-ea"/>
              </a:rPr>
              <a:t>끓는 점이 </a:t>
            </a:r>
            <a:r>
              <a:rPr lang="en-US" altLang="ko-KR" sz="2000" b="1" dirty="0">
                <a:latin typeface="+mn-ea"/>
              </a:rPr>
              <a:t>31</a:t>
            </a:r>
            <a:r>
              <a:rPr lang="ko-KR" altLang="en-US" sz="2000" b="1" i="0" dirty="0">
                <a:solidFill>
                  <a:srgbClr val="1E1E1E"/>
                </a:solidFill>
                <a:effectLst/>
                <a:latin typeface="Apple SD Gothic Neo"/>
              </a:rPr>
              <a:t>℃로 </a:t>
            </a:r>
            <a:r>
              <a:rPr lang="ko-KR" altLang="en-US" sz="2000" b="1" dirty="0">
                <a:solidFill>
                  <a:srgbClr val="1E1E1E"/>
                </a:solidFill>
                <a:latin typeface="Apple SD Gothic Neo"/>
              </a:rPr>
              <a:t>금방 사라지지만 밀봉 포장 식품에서 검출될 수 있음</a:t>
            </a:r>
            <a:endParaRPr lang="en-US" altLang="ko-KR" sz="2000" b="1" dirty="0">
              <a:solidFill>
                <a:srgbClr val="1E1E1E"/>
              </a:solidFill>
              <a:latin typeface="Apple SD Gothic Neo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>
                <a:latin typeface="+mn-ea"/>
              </a:rPr>
              <a:t>개봉 후 </a:t>
            </a:r>
            <a:r>
              <a:rPr lang="en-US" altLang="ko-KR" sz="2000" b="1" dirty="0">
                <a:latin typeface="+mn-ea"/>
              </a:rPr>
              <a:t>10</a:t>
            </a:r>
            <a:r>
              <a:rPr lang="ko-KR" altLang="en-US" sz="2000" b="1" dirty="0">
                <a:latin typeface="+mn-ea"/>
              </a:rPr>
              <a:t>분 정도 방치하여 </a:t>
            </a:r>
            <a:r>
              <a:rPr lang="ko-KR" altLang="en-US" sz="2000" b="1" dirty="0" err="1">
                <a:latin typeface="+mn-ea"/>
              </a:rPr>
              <a:t>퓨란이</a:t>
            </a:r>
            <a:r>
              <a:rPr lang="ko-KR" altLang="en-US" sz="2000" b="1" dirty="0">
                <a:latin typeface="+mn-ea"/>
              </a:rPr>
              <a:t> 증발할 때 까지 기다린 후 섭취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0B20A53-A1A6-B7D8-BD13-59E716B70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387" y="998668"/>
            <a:ext cx="4099653" cy="30508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C68E826-90D8-53E4-1BDD-1DC498927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006" y="1334288"/>
            <a:ext cx="4026226" cy="265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95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1507" y="311728"/>
            <a:ext cx="1150442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내용 개체 틀 9"/>
          <p:cNvSpPr txBox="1">
            <a:spLocks/>
          </p:cNvSpPr>
          <p:nvPr/>
        </p:nvSpPr>
        <p:spPr>
          <a:xfrm>
            <a:off x="651451" y="1985997"/>
            <a:ext cx="7145371" cy="3849688"/>
          </a:xfrm>
          <a:prstGeom prst="rect">
            <a:avLst/>
          </a:prstGeom>
        </p:spPr>
        <p:txBody>
          <a:bodyPr rtlCol="0">
            <a:normAutofit lnSpcReduction="1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ko-KR" sz="2000" b="1" dirty="0">
                <a:latin typeface="+mj-lt"/>
                <a:cs typeface="함초롬바탕" pitchFamily="18" charset="-127"/>
              </a:rPr>
              <a:t>-</a:t>
            </a:r>
            <a:r>
              <a:rPr lang="ko-KR" altLang="en-US" sz="2000" b="1" dirty="0">
                <a:latin typeface="+mj-lt"/>
                <a:cs typeface="함초롬바탕" pitchFamily="18" charset="-127"/>
              </a:rPr>
              <a:t>옷의 유통 과정에서 생길 수 있는 주름과 곰팡이를 막는 방부제</a:t>
            </a:r>
            <a:r>
              <a:rPr lang="en-US" altLang="ko-KR" sz="2000" b="1" dirty="0">
                <a:latin typeface="+mj-lt"/>
                <a:cs typeface="함초롬바탕" pitchFamily="18" charset="-127"/>
              </a:rPr>
              <a:t>(</a:t>
            </a:r>
            <a:r>
              <a:rPr lang="ko-KR" altLang="en-US" sz="2000" b="1" dirty="0" err="1">
                <a:latin typeface="+mj-lt"/>
                <a:cs typeface="함초롬바탕" pitchFamily="18" charset="-127"/>
              </a:rPr>
              <a:t>포름알데하이드</a:t>
            </a:r>
            <a:r>
              <a:rPr lang="en-US" altLang="ko-KR" sz="2000" b="1" dirty="0">
                <a:latin typeface="+mj-lt"/>
                <a:cs typeface="함초롬바탕" pitchFamily="18" charset="-127"/>
              </a:rPr>
              <a:t>), </a:t>
            </a:r>
            <a:r>
              <a:rPr lang="ko-KR" altLang="en-US" sz="2000" b="1" dirty="0">
                <a:latin typeface="+mj-lt"/>
                <a:cs typeface="함초롬바탕" pitchFamily="18" charset="-127"/>
              </a:rPr>
              <a:t>옷에 색을 입히는 염료</a:t>
            </a:r>
            <a:r>
              <a:rPr lang="en-US" altLang="ko-KR" sz="2000" b="1" dirty="0">
                <a:latin typeface="+mj-lt"/>
                <a:cs typeface="함초롬바탕" pitchFamily="18" charset="-127"/>
              </a:rPr>
              <a:t>(</a:t>
            </a:r>
            <a:r>
              <a:rPr lang="ko-KR" altLang="en-US" sz="2000" b="1" dirty="0" err="1">
                <a:latin typeface="+mj-lt"/>
                <a:cs typeface="함초롬바탕" pitchFamily="18" charset="-127"/>
              </a:rPr>
              <a:t>아조아닐린</a:t>
            </a:r>
            <a:r>
              <a:rPr lang="en-US" altLang="ko-KR" sz="2000" b="1" dirty="0">
                <a:latin typeface="+mj-lt"/>
                <a:cs typeface="함초롬바탕" pitchFamily="18" charset="-127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>
                <a:latin typeface="+mj-lt"/>
                <a:cs typeface="함초롬바탕" pitchFamily="18" charset="-127"/>
              </a:rPr>
              <a:t>피부 가려움증이나 피부염 등이 나타날 수 있음</a:t>
            </a:r>
            <a:endParaRPr lang="en-US" altLang="ko-KR" sz="2000" b="1" dirty="0">
              <a:latin typeface="+mj-lt"/>
              <a:cs typeface="함초롬바탕" pitchFamily="18" charset="-127"/>
            </a:endParaRP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>
                <a:latin typeface="+mj-lt"/>
                <a:cs typeface="함초롬바탕" pitchFamily="18" charset="-127"/>
              </a:rPr>
              <a:t>새 옷은 반드시 세탁 후 입고 되도록 따뜻한 물을 사용</a:t>
            </a:r>
            <a:endParaRPr lang="en-US" altLang="ko-KR" sz="2000" b="1" dirty="0">
              <a:latin typeface="+mj-lt"/>
              <a:cs typeface="함초롬바탕" pitchFamily="18" charset="-127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endParaRPr lang="en-US" altLang="ko-KR" b="1" dirty="0">
              <a:latin typeface="+mj-lt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ko-KR" sz="2000" b="1" dirty="0">
                <a:latin typeface="+mj-lt"/>
              </a:rPr>
              <a:t>+</a:t>
            </a:r>
            <a:r>
              <a:rPr lang="ko-KR" altLang="en-US" sz="2000" b="1" dirty="0">
                <a:latin typeface="+mj-lt"/>
              </a:rPr>
              <a:t>드라이클리닝 후 비닐포장 제거 후 바람을 쐬어 유기용제</a:t>
            </a:r>
            <a:r>
              <a:rPr lang="en-US" altLang="ko-KR" sz="2000" b="1" dirty="0">
                <a:latin typeface="+mj-lt"/>
              </a:rPr>
              <a:t>(</a:t>
            </a:r>
            <a:r>
              <a:rPr lang="ko-KR" altLang="en-US" sz="2000" b="1" dirty="0">
                <a:latin typeface="+mj-lt"/>
              </a:rPr>
              <a:t>세제</a:t>
            </a:r>
            <a:r>
              <a:rPr lang="en-US" altLang="ko-KR" sz="2000" b="1" dirty="0">
                <a:latin typeface="+mj-lt"/>
              </a:rPr>
              <a:t>) </a:t>
            </a:r>
            <a:r>
              <a:rPr lang="ko-KR" altLang="en-US" sz="2000" b="1" dirty="0">
                <a:latin typeface="+mj-lt"/>
              </a:rPr>
              <a:t>성분 날리기</a:t>
            </a:r>
          </a:p>
          <a:p>
            <a:pPr marL="0" indent="0">
              <a:buNone/>
              <a:defRPr/>
            </a:pPr>
            <a:endParaRPr lang="ko-KR" altLang="en-US" dirty="0"/>
          </a:p>
        </p:txBody>
      </p:sp>
      <p:pic>
        <p:nvPicPr>
          <p:cNvPr id="13" name="내용 개체 틀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74882" y="1336880"/>
            <a:ext cx="3421303" cy="48920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D5EDF9-94EA-058E-3A7B-A48F7ED9A4FC}"/>
              </a:ext>
            </a:extLst>
          </p:cNvPr>
          <p:cNvSpPr txBox="1"/>
          <p:nvPr/>
        </p:nvSpPr>
        <p:spPr>
          <a:xfrm>
            <a:off x="568153" y="629078"/>
            <a:ext cx="11262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생활 속 화학물질 바로 알기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–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포름알데하이드와</a:t>
            </a:r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아조아닐린</a:t>
            </a:r>
            <a:endParaRPr lang="ko-KR" altLang="en-US" sz="3600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1536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6" y="218303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9"/>
          <p:cNvSpPr txBox="1">
            <a:spLocks noChangeArrowheads="1"/>
          </p:cNvSpPr>
          <p:nvPr/>
        </p:nvSpPr>
        <p:spPr bwMode="auto">
          <a:xfrm>
            <a:off x="591072" y="4554129"/>
            <a:ext cx="11054828" cy="174695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2000" b="1" dirty="0"/>
              <a:t>- </a:t>
            </a:r>
            <a:r>
              <a:rPr lang="ko-KR" altLang="en-US" sz="2000" b="1" dirty="0"/>
              <a:t>방향제와 향수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에어로졸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접착제에 첨가하여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향이 오래 지속되도록 하는 화학 물질</a:t>
            </a:r>
            <a:endParaRPr lang="en-US" altLang="ko-KR" sz="2000" b="1" dirty="0"/>
          </a:p>
          <a:p>
            <a:pPr algn="just">
              <a:lnSpc>
                <a:spcPct val="150000"/>
              </a:lnSpc>
              <a:defRPr/>
            </a:pPr>
            <a:r>
              <a:rPr lang="en-US" altLang="ko-KR" b="1" dirty="0"/>
              <a:t>- </a:t>
            </a:r>
            <a:r>
              <a:rPr lang="ko-KR" altLang="en-US" b="1" dirty="0"/>
              <a:t>학용품</a:t>
            </a:r>
            <a:r>
              <a:rPr lang="en-US" altLang="ko-KR" b="1" dirty="0"/>
              <a:t>, </a:t>
            </a:r>
            <a:r>
              <a:rPr lang="ko-KR" altLang="en-US" b="1" dirty="0"/>
              <a:t>옷</a:t>
            </a:r>
            <a:r>
              <a:rPr lang="en-US" altLang="ko-KR" b="1" dirty="0"/>
              <a:t>, </a:t>
            </a:r>
            <a:r>
              <a:rPr lang="ko-KR" altLang="en-US" b="1" dirty="0"/>
              <a:t>포장재</a:t>
            </a:r>
            <a:r>
              <a:rPr lang="en-US" altLang="ko-KR" b="1" dirty="0"/>
              <a:t>, </a:t>
            </a:r>
            <a:r>
              <a:rPr lang="ko-KR" altLang="en-US" b="1" dirty="0"/>
              <a:t>식탁보</a:t>
            </a:r>
            <a:r>
              <a:rPr lang="en-US" altLang="ko-KR" b="1" dirty="0"/>
              <a:t>, </a:t>
            </a:r>
            <a:r>
              <a:rPr lang="ko-KR" altLang="en-US" b="1" dirty="0"/>
              <a:t>바닥 타일</a:t>
            </a:r>
            <a:r>
              <a:rPr lang="en-US" altLang="ko-KR" b="1" dirty="0"/>
              <a:t>, </a:t>
            </a:r>
            <a:r>
              <a:rPr lang="ko-KR" altLang="en-US" b="1" dirty="0"/>
              <a:t>플라스틱 장난감</a:t>
            </a:r>
            <a:r>
              <a:rPr lang="en-US" altLang="ko-KR" b="1" dirty="0"/>
              <a:t>, </a:t>
            </a:r>
            <a:r>
              <a:rPr lang="ko-KR" altLang="en-US" b="1" dirty="0"/>
              <a:t>헤어스프레이</a:t>
            </a:r>
            <a:r>
              <a:rPr lang="en-US" altLang="ko-KR" b="1" dirty="0"/>
              <a:t>, </a:t>
            </a:r>
            <a:r>
              <a:rPr lang="ko-KR" altLang="en-US" b="1" dirty="0"/>
              <a:t>비누</a:t>
            </a:r>
            <a:r>
              <a:rPr lang="en-US" altLang="ko-KR" b="1" dirty="0"/>
              <a:t>, </a:t>
            </a:r>
            <a:r>
              <a:rPr lang="ko-KR" altLang="en-US" b="1" dirty="0"/>
              <a:t>향수</a:t>
            </a:r>
            <a:r>
              <a:rPr lang="en-US" altLang="ko-KR" b="1" dirty="0"/>
              <a:t>, </a:t>
            </a:r>
            <a:r>
              <a:rPr lang="ko-KR" altLang="en-US" b="1" dirty="0"/>
              <a:t>화장품</a:t>
            </a:r>
            <a:r>
              <a:rPr lang="en-US" altLang="ko-KR" b="1" dirty="0"/>
              <a:t> </a:t>
            </a:r>
            <a:r>
              <a:rPr lang="ko-KR" altLang="en-US" b="1" dirty="0"/>
              <a:t>등</a:t>
            </a:r>
            <a:endParaRPr lang="en-US" altLang="ko-KR" b="1" dirty="0"/>
          </a:p>
          <a:p>
            <a:pPr algn="just">
              <a:lnSpc>
                <a:spcPct val="150000"/>
              </a:lnSpc>
              <a:defRPr/>
            </a:pPr>
            <a:r>
              <a:rPr lang="en-US" altLang="ko-KR" b="1" dirty="0"/>
              <a:t>- </a:t>
            </a:r>
            <a:r>
              <a:rPr lang="ko-KR" altLang="en-US" b="1" dirty="0"/>
              <a:t>마시게 되면 몸속으로 바로 흡수될 수 있음</a:t>
            </a:r>
            <a:endParaRPr lang="en-US" altLang="ko-KR" b="1" dirty="0"/>
          </a:p>
          <a:p>
            <a:pPr algn="just">
              <a:lnSpc>
                <a:spcPct val="150000"/>
              </a:lnSpc>
              <a:defRPr/>
            </a:pPr>
            <a:r>
              <a:rPr lang="en-US" altLang="ko-KR" b="1" dirty="0"/>
              <a:t>- </a:t>
            </a:r>
            <a:r>
              <a:rPr lang="ko-KR" altLang="en-US" b="1" dirty="0"/>
              <a:t>방향제</a:t>
            </a:r>
            <a:r>
              <a:rPr lang="en-US" altLang="ko-KR" b="1" dirty="0"/>
              <a:t>, </a:t>
            </a:r>
            <a:r>
              <a:rPr lang="ko-KR" altLang="en-US" b="1" dirty="0"/>
              <a:t>향수 등등의 사용을 줄이고 손을 자주 씻기</a:t>
            </a:r>
            <a:endParaRPr lang="en-US" altLang="ko-KR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3118F85-8090-452D-AA5C-C80526830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55" y="1167382"/>
            <a:ext cx="4320231" cy="310958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F60F379-E3D5-4F9E-B9FE-672C68F95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856" y="1380695"/>
            <a:ext cx="5252489" cy="28183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7D7DCC-30FE-706C-72FF-44BC2599428C}"/>
              </a:ext>
            </a:extLst>
          </p:cNvPr>
          <p:cNvSpPr txBox="1"/>
          <p:nvPr/>
        </p:nvSpPr>
        <p:spPr>
          <a:xfrm>
            <a:off x="481675" y="457200"/>
            <a:ext cx="11262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생활 속 화학물질 바로 알기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–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프탈레이트</a:t>
            </a:r>
            <a:endParaRPr lang="ko-KR" altLang="en-US" sz="3600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7667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6" y="218303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7D7DCC-30FE-706C-72FF-44BC2599428C}"/>
              </a:ext>
            </a:extLst>
          </p:cNvPr>
          <p:cNvSpPr txBox="1"/>
          <p:nvPr/>
        </p:nvSpPr>
        <p:spPr>
          <a:xfrm>
            <a:off x="481675" y="457200"/>
            <a:ext cx="11262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생활 속 화학물질 바로 알기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–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프탈레이트</a:t>
            </a:r>
            <a:endParaRPr lang="ko-KR" altLang="en-US" sz="360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" name="그림 9">
            <a:extLst>
              <a:ext uri="{FF2B5EF4-FFF2-40B4-BE49-F238E27FC236}">
                <a16:creationId xmlns:a16="http://schemas.microsoft.com/office/drawing/2014/main" id="{C36D6E04-AA9C-4212-BCBE-AB419D137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168" y="1087996"/>
            <a:ext cx="2667357" cy="2668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내용 개체 틀 5">
            <a:extLst>
              <a:ext uri="{FF2B5EF4-FFF2-40B4-BE49-F238E27FC236}">
                <a16:creationId xmlns:a16="http://schemas.microsoft.com/office/drawing/2014/main" id="{723D9904-982B-44FD-A578-179E5D4635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8" r="1971" b="5771"/>
          <a:stretch>
            <a:fillRect/>
          </a:stretch>
        </p:blipFill>
        <p:spPr>
          <a:xfrm>
            <a:off x="7207839" y="3429000"/>
            <a:ext cx="3968382" cy="2592404"/>
          </a:xfrm>
          <a:prstGeom prst="rect">
            <a:avLst/>
          </a:prstGeom>
        </p:spPr>
      </p:pic>
      <p:pic>
        <p:nvPicPr>
          <p:cNvPr id="17" name="그림 6">
            <a:extLst>
              <a:ext uri="{FF2B5EF4-FFF2-40B4-BE49-F238E27FC236}">
                <a16:creationId xmlns:a16="http://schemas.microsoft.com/office/drawing/2014/main" id="{A2014525-BE28-4C7D-BABE-8E6A85443E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53" y="3726140"/>
            <a:ext cx="4331391" cy="2402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그림 7">
            <a:extLst>
              <a:ext uri="{FF2B5EF4-FFF2-40B4-BE49-F238E27FC236}">
                <a16:creationId xmlns:a16="http://schemas.microsoft.com/office/drawing/2014/main" id="{DCDA139D-FB92-4C4E-9031-0C9B351E60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556" y="1365498"/>
            <a:ext cx="1731963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그림 8">
            <a:extLst>
              <a:ext uri="{FF2B5EF4-FFF2-40B4-BE49-F238E27FC236}">
                <a16:creationId xmlns:a16="http://schemas.microsoft.com/office/drawing/2014/main" id="{C7B66F9F-D07A-4A90-A1FE-4EC1F9EC54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62" y="1229279"/>
            <a:ext cx="2955925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497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6" y="218303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766117" y="286434"/>
            <a:ext cx="1072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생활 속 화학물질 바로 알기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–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비스페놀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A</a:t>
            </a:r>
            <a:endParaRPr lang="ko-KR" altLang="en-US" sz="360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07" y="1398301"/>
            <a:ext cx="3508547" cy="234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60" y="1384503"/>
            <a:ext cx="3602618" cy="234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9"/>
          <p:cNvSpPr txBox="1">
            <a:spLocks noChangeArrowheads="1"/>
          </p:cNvSpPr>
          <p:nvPr/>
        </p:nvSpPr>
        <p:spPr bwMode="auto">
          <a:xfrm>
            <a:off x="640183" y="4198412"/>
            <a:ext cx="10728032" cy="187948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+mn-ea"/>
                <a:ea typeface="+mn-ea"/>
              </a:rPr>
              <a:t>- </a:t>
            </a:r>
            <a:r>
              <a:rPr lang="ko-KR" altLang="en-US" sz="2000" b="1" dirty="0">
                <a:latin typeface="+mn-ea"/>
                <a:ea typeface="+mn-ea"/>
              </a:rPr>
              <a:t>캔 용기</a:t>
            </a:r>
            <a:r>
              <a:rPr lang="en-US" altLang="ko-KR" sz="2000" b="1" dirty="0">
                <a:latin typeface="+mn-ea"/>
                <a:ea typeface="+mn-ea"/>
              </a:rPr>
              <a:t>, </a:t>
            </a:r>
            <a:r>
              <a:rPr lang="ko-KR" altLang="en-US" sz="2000" b="1" dirty="0">
                <a:latin typeface="+mn-ea"/>
                <a:ea typeface="+mn-ea"/>
              </a:rPr>
              <a:t>플라스틱 제조에 널리 쓰이는 물질</a:t>
            </a:r>
            <a:endParaRPr lang="en-US" altLang="ko-KR" sz="20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+mn-ea"/>
              </a:rPr>
              <a:t>- </a:t>
            </a:r>
            <a:r>
              <a:rPr lang="ko-KR" altLang="en-US" sz="2000" b="1" dirty="0">
                <a:latin typeface="+mn-ea"/>
              </a:rPr>
              <a:t>체내에 </a:t>
            </a:r>
            <a:r>
              <a:rPr lang="ko-KR" altLang="en-US" sz="2000" b="1" dirty="0" err="1">
                <a:latin typeface="+mn-ea"/>
              </a:rPr>
              <a:t>흡수시</a:t>
            </a:r>
            <a:r>
              <a:rPr lang="ko-KR" altLang="en-US" sz="2000" b="1" dirty="0">
                <a:latin typeface="+mn-ea"/>
              </a:rPr>
              <a:t> 내분기계 기능에 이상을 일으켜 암 유발 가능성이 있음</a:t>
            </a:r>
            <a:endParaRPr lang="en-US" altLang="ko-KR" sz="2000" b="1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+mn-ea"/>
              </a:rPr>
              <a:t>- </a:t>
            </a:r>
            <a:r>
              <a:rPr lang="ko-KR" altLang="en-US" sz="2000" b="1" dirty="0">
                <a:latin typeface="+mn-ea"/>
              </a:rPr>
              <a:t>핸드크림을 사용하고 </a:t>
            </a:r>
            <a:r>
              <a:rPr lang="en-US" altLang="ko-KR" sz="2000" b="1" dirty="0">
                <a:latin typeface="+mn-ea"/>
              </a:rPr>
              <a:t>BPA</a:t>
            </a:r>
            <a:r>
              <a:rPr lang="ko-KR" altLang="en-US" sz="2000" b="1" dirty="0">
                <a:latin typeface="+mn-ea"/>
              </a:rPr>
              <a:t>프리가 아닌 영수증을 만지면 </a:t>
            </a:r>
            <a:r>
              <a:rPr lang="ko-KR" altLang="en-US" sz="2000" b="1" dirty="0" err="1">
                <a:latin typeface="+mn-ea"/>
              </a:rPr>
              <a:t>비스페놀</a:t>
            </a:r>
            <a:r>
              <a:rPr lang="en-US" altLang="ko-KR" sz="2000" b="1" dirty="0">
                <a:latin typeface="+mn-ea"/>
              </a:rPr>
              <a:t>A </a:t>
            </a:r>
            <a:r>
              <a:rPr lang="ko-KR" altLang="en-US" sz="2000" b="1" dirty="0">
                <a:latin typeface="+mn-ea"/>
              </a:rPr>
              <a:t>흡수율이 </a:t>
            </a:r>
            <a:r>
              <a:rPr lang="en-US" altLang="ko-KR" sz="2000" b="1" dirty="0">
                <a:latin typeface="+mn-ea"/>
              </a:rPr>
              <a:t>10</a:t>
            </a:r>
            <a:r>
              <a:rPr lang="ko-KR" altLang="en-US" sz="2000" b="1" dirty="0">
                <a:latin typeface="+mn-ea"/>
              </a:rPr>
              <a:t>배 이상</a:t>
            </a:r>
            <a:endParaRPr lang="en-US" altLang="ko-KR" sz="2000" b="1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+mn-ea"/>
              </a:rPr>
              <a:t>- </a:t>
            </a:r>
            <a:r>
              <a:rPr lang="ko-KR" altLang="en-US" sz="2000" b="1" dirty="0">
                <a:latin typeface="+mn-ea"/>
              </a:rPr>
              <a:t>공기중에 노출시키면 없어짐 </a:t>
            </a:r>
            <a:r>
              <a:rPr lang="en-US" altLang="ko-KR" sz="2000" b="1" dirty="0">
                <a:latin typeface="+mn-ea"/>
              </a:rPr>
              <a:t>/ </a:t>
            </a: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참치</a:t>
            </a:r>
            <a:r>
              <a:rPr lang="en-US" altLang="ko-KR" sz="20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햄</a:t>
            </a:r>
            <a:r>
              <a:rPr lang="en-US" altLang="ko-KR" sz="2000" b="1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 캔 뚜껑 미리 열어놓기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443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84366" y="218303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9"/>
          <p:cNvSpPr txBox="1">
            <a:spLocks noChangeArrowheads="1"/>
          </p:cNvSpPr>
          <p:nvPr/>
        </p:nvSpPr>
        <p:spPr bwMode="auto">
          <a:xfrm>
            <a:off x="617230" y="4655729"/>
            <a:ext cx="11190404" cy="14178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 err="1"/>
              <a:t>비스페놀</a:t>
            </a:r>
            <a:r>
              <a:rPr lang="en-US" altLang="ko-KR" sz="2000" b="1" dirty="0"/>
              <a:t>A</a:t>
            </a:r>
            <a:r>
              <a:rPr lang="ko-KR" altLang="en-US" sz="2000" b="1" dirty="0"/>
              <a:t>와 </a:t>
            </a:r>
            <a:r>
              <a:rPr lang="ko-KR" altLang="en-US" sz="2000" b="1" dirty="0" err="1"/>
              <a:t>프탈레이트는</a:t>
            </a:r>
            <a:r>
              <a:rPr lang="ko-KR" altLang="en-US" sz="2000" b="1" dirty="0"/>
              <a:t> 여성호르몬인 에스트로겐과 구조적으로 유사함</a:t>
            </a:r>
            <a:endParaRPr lang="en-US" altLang="ko-KR" sz="2000" b="1" dirty="0"/>
          </a:p>
          <a:p>
            <a:pPr marL="285750" indent="-285750" algn="just">
              <a:lnSpc>
                <a:spcPct val="150000"/>
              </a:lnSpc>
              <a:buFontTx/>
              <a:buChar char="-"/>
              <a:defRPr/>
            </a:pPr>
            <a:r>
              <a:rPr lang="ko-KR" altLang="en-US" sz="2000" b="1" dirty="0"/>
              <a:t>에스트로겐이 작동을 못하게 하거나 에스트로겐이 해야 할 일을 비슷하게 하며 세포를 속임</a:t>
            </a:r>
            <a:endParaRPr lang="en-US" altLang="ko-KR" sz="2000" b="1" dirty="0"/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dirty="0"/>
              <a:t>-&gt; </a:t>
            </a:r>
            <a:r>
              <a:rPr lang="ko-KR" altLang="en-US" sz="2000" b="1" dirty="0"/>
              <a:t>우리 몸의 항상성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내부 환경을 안정적으로 유지하려는 특성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을 깨뜨림 </a:t>
            </a:r>
            <a:endParaRPr lang="en-US" altLang="ko-KR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7D7DCC-30FE-706C-72FF-44BC2599428C}"/>
              </a:ext>
            </a:extLst>
          </p:cNvPr>
          <p:cNvSpPr txBox="1"/>
          <p:nvPr/>
        </p:nvSpPr>
        <p:spPr>
          <a:xfrm>
            <a:off x="481675" y="457200"/>
            <a:ext cx="11262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비스페놀</a:t>
            </a:r>
            <a:r>
              <a:rPr lang="en-US" altLang="ko-KR" sz="3600" dirty="0">
                <a:latin typeface="나눔바른고딕" pitchFamily="50" charset="-127"/>
                <a:ea typeface="나눔바른고딕" pitchFamily="50" charset="-127"/>
              </a:rPr>
              <a:t>A</a:t>
            </a:r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와 </a:t>
            </a:r>
            <a:r>
              <a:rPr lang="ko-KR" altLang="en-US" sz="3600" dirty="0" err="1">
                <a:latin typeface="나눔바른고딕" pitchFamily="50" charset="-127"/>
                <a:ea typeface="나눔바른고딕" pitchFamily="50" charset="-127"/>
              </a:rPr>
              <a:t>프탈레이트</a:t>
            </a:r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 그리고 여성호르몬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50ED9CD2-6D2B-AEBC-1A91-906B97627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74" y="1342426"/>
            <a:ext cx="5279051" cy="293400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17313ED-3EA6-06F6-FFBD-4806D990A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571" y="1342427"/>
            <a:ext cx="5219555" cy="293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87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6500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02847" y="691089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나눔바른고딕" pitchFamily="50" charset="-127"/>
                <a:ea typeface="나눔바른고딕" pitchFamily="50" charset="-127"/>
              </a:rPr>
              <a:t>화장품 속  화학물질 바로 알기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B4BD5924-23C1-4C0A-AEE2-88F0E9BEB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5854" y="2987692"/>
            <a:ext cx="5660416" cy="128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en-US" altLang="ko-KR" b="1" dirty="0">
                <a:latin typeface="+mn-ea"/>
                <a:ea typeface="+mn-ea"/>
                <a:sym typeface="Wingdings" panose="05000000000000000000" pitchFamily="2" charset="2"/>
              </a:rPr>
              <a:t>“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화장품 속 방부제와 항산화제</a:t>
            </a:r>
            <a:r>
              <a:rPr kumimoji="0" lang="en-US" altLang="ko-KR" b="1" dirty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계면활성제</a:t>
            </a:r>
            <a:r>
              <a:rPr kumimoji="0" lang="en-US" altLang="ko-KR" b="1" dirty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색소</a:t>
            </a:r>
            <a:r>
              <a:rPr kumimoji="0" lang="en-US" altLang="ko-KR" b="1" dirty="0">
                <a:latin typeface="+mn-ea"/>
                <a:ea typeface="+mn-ea"/>
                <a:sym typeface="Wingdings" panose="05000000000000000000" pitchFamily="2" charset="2"/>
              </a:rPr>
              <a:t>, 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 err="1">
                <a:latin typeface="+mn-ea"/>
                <a:ea typeface="+mn-ea"/>
                <a:sym typeface="Wingdings" panose="05000000000000000000" pitchFamily="2" charset="2"/>
              </a:rPr>
              <a:t>인공향료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 등의 성분들이 대부분 </a:t>
            </a:r>
            <a:r>
              <a:rPr kumimoji="0" lang="ko-KR" altLang="en-US" b="1" dirty="0" err="1">
                <a:latin typeface="+mn-ea"/>
                <a:ea typeface="+mn-ea"/>
                <a:sym typeface="Wingdings" panose="05000000000000000000" pitchFamily="2" charset="2"/>
              </a:rPr>
              <a:t>석유계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 화학물질이며</a:t>
            </a:r>
            <a:endParaRPr kumimoji="0" lang="en-US" altLang="ko-KR" b="1" dirty="0">
              <a:latin typeface="+mn-ea"/>
              <a:ea typeface="+mn-ea"/>
              <a:sym typeface="Wingdings" panose="05000000000000000000" pitchFamily="2" charset="2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이들은 </a:t>
            </a:r>
            <a:r>
              <a:rPr kumimoji="0" lang="ko-KR" altLang="en-US" b="1" dirty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체내 환경호르몬 농도</a:t>
            </a:r>
            <a:r>
              <a:rPr kumimoji="0" lang="ko-KR" altLang="en-US" b="1" dirty="0">
                <a:latin typeface="+mn-ea"/>
                <a:ea typeface="+mn-ea"/>
                <a:sym typeface="Wingdings" panose="05000000000000000000" pitchFamily="2" charset="2"/>
              </a:rPr>
              <a:t>를 높일 수 있습니다</a:t>
            </a:r>
            <a:r>
              <a:rPr kumimoji="0" lang="en-US" altLang="ko-KR" b="1" dirty="0">
                <a:latin typeface="+mn-ea"/>
                <a:ea typeface="+mn-ea"/>
                <a:sym typeface="Wingdings" panose="05000000000000000000" pitchFamily="2" charset="2"/>
              </a:rPr>
              <a:t>.”</a:t>
            </a:r>
            <a:endParaRPr kumimoji="0" lang="ko-KR" altLang="en-US" b="1" dirty="0">
              <a:latin typeface="+mn-ea"/>
              <a:ea typeface="+mn-ea"/>
              <a:sym typeface="Wingdings" panose="05000000000000000000" pitchFamily="2" charset="2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826BC92-C719-198A-3EE7-1AB2E9330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48" y="2191463"/>
            <a:ext cx="4915498" cy="344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969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=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피부건강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=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부작용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?</a:t>
            </a:r>
            <a:endParaRPr lang="ko-KR" altLang="en-US" sz="36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5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Picture 2" descr="E:\Desktop\화장품 속 유해화학물질.jpg">
            <a:extLst>
              <a:ext uri="{FF2B5EF4-FFF2-40B4-BE49-F238E27FC236}">
                <a16:creationId xmlns:a16="http://schemas.microsoft.com/office/drawing/2014/main" id="{DB8C0636-9D6C-468A-8AA6-0001150A5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761" y="1381043"/>
            <a:ext cx="7108358" cy="49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8143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278171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B4BD5924-23C1-4C0A-AEE2-88F0E9BEB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466" y="1358097"/>
            <a:ext cx="5259897" cy="230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방부제와 항산화제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계면화성제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색소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, 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 err="1">
                <a:latin typeface="맑은 고딕" panose="020B0503020000020004" pitchFamily="50" charset="-127"/>
                <a:sym typeface="Wingdings" panose="05000000000000000000" pitchFamily="2" charset="2"/>
              </a:rPr>
              <a:t>인공향료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 등의 성분들이 대부분 석유화학물질로 </a:t>
            </a:r>
            <a:endParaRPr kumimoji="0" lang="en-US" altLang="ko-KR" b="1" dirty="0">
              <a:latin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화장품의 비밀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바로 </a:t>
            </a:r>
            <a:r>
              <a:rPr kumimoji="0"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유해물질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입니다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이들은 보통  </a:t>
            </a:r>
            <a:r>
              <a:rPr kumimoji="0"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환경호르몬</a:t>
            </a:r>
            <a:r>
              <a:rPr kumimoji="0"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물질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,</a:t>
            </a:r>
            <a:r>
              <a:rPr kumimoji="0"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kumimoji="0"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발암성</a:t>
            </a:r>
            <a:r>
              <a:rPr kumimoji="0" lang="ko-KR" altLang="en-US" sz="2000" b="1" dirty="0">
                <a:solidFill>
                  <a:srgbClr val="C0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kumimoji="0"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물질</a:t>
            </a: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이며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b="1" dirty="0">
                <a:latin typeface="맑은 고딕" panose="020B0503020000020004" pitchFamily="50" charset="-127"/>
                <a:sym typeface="Wingdings" panose="05000000000000000000" pitchFamily="2" charset="2"/>
              </a:rPr>
              <a:t>알레르기를 일으킵니다</a:t>
            </a:r>
            <a:r>
              <a:rPr kumimoji="0" lang="en-US" altLang="ko-KR" b="1" dirty="0">
                <a:latin typeface="맑은 고딕" panose="020B0503020000020004" pitchFamily="50" charset="-127"/>
                <a:sym typeface="Wingdings" panose="05000000000000000000" pitchFamily="2" charset="2"/>
              </a:rPr>
              <a:t></a:t>
            </a:r>
            <a:endParaRPr kumimoji="0" lang="ko-KR" altLang="en-US" b="1" dirty="0">
              <a:latin typeface="맑은 고딕" panose="020B0503020000020004" pitchFamily="50" charset="-127"/>
              <a:sym typeface="Wingdings" panose="05000000000000000000" pitchFamily="2" charset="2"/>
            </a:endParaRPr>
          </a:p>
        </p:txBody>
      </p:sp>
      <p:sp>
        <p:nvSpPr>
          <p:cNvPr id="14" name="TextBox 2">
            <a:extLst>
              <a:ext uri="{FF2B5EF4-FFF2-40B4-BE49-F238E27FC236}">
                <a16:creationId xmlns:a16="http://schemas.microsoft.com/office/drawing/2014/main" id="{8234C150-A935-495C-B2CE-C10D98C328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85" y="5660222"/>
            <a:ext cx="113308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2000" b="1" dirty="0">
                <a:solidFill>
                  <a:srgbClr val="0070C0"/>
                </a:solidFill>
                <a:latin typeface="맑은 고딕" panose="020B0503020000020004" pitchFamily="50" charset="-127"/>
                <a:sym typeface="Wingdings" panose="05000000000000000000" pitchFamily="2" charset="2"/>
              </a:rPr>
              <a:t>화장품 속 유해물질은 피부의 겉면에 머무는 것이 아니라 피부를 통해 인체에 유입됩니다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EEB43CCC-A272-47BF-8CC5-FAA281D1F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3269" y="1358097"/>
            <a:ext cx="3911600" cy="3925887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5893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‘</a:t>
            </a:r>
            <a:r>
              <a:rPr lang="ko-KR" altLang="en-US" sz="3600" b="1" dirty="0" err="1">
                <a:latin typeface="나눔바른고딕" pitchFamily="50" charset="-127"/>
                <a:ea typeface="나눔바른고딕" pitchFamily="50" charset="-127"/>
              </a:rPr>
              <a:t>파라벤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＇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5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FDD43AA6-EA74-497E-8867-587046E90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93" y="1431352"/>
            <a:ext cx="4538662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C92578C9-F7EA-4F36-8968-A45261651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050" y="2571291"/>
            <a:ext cx="5375275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E8022EB3-9A3C-48DE-BBD8-083CDB2FD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93" y="3925642"/>
            <a:ext cx="4538662" cy="244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0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‘</a:t>
            </a:r>
            <a:r>
              <a:rPr lang="ko-KR" altLang="en-US" sz="3600" b="1" dirty="0" err="1">
                <a:latin typeface="나눔바른고딕" pitchFamily="50" charset="-127"/>
                <a:ea typeface="나눔바른고딕" pitchFamily="50" charset="-127"/>
              </a:rPr>
              <a:t>파라벤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＇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CF3BCF12-92E1-42A3-8DB0-273D40F47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5188" y="1125539"/>
            <a:ext cx="7632700" cy="426402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9">
            <a:extLst>
              <a:ext uri="{FF2B5EF4-FFF2-40B4-BE49-F238E27FC236}">
                <a16:creationId xmlns:a16="http://schemas.microsoft.com/office/drawing/2014/main" id="{FF98A3FA-2845-4C1C-A6F4-FFED18E8B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0988" y="5589589"/>
            <a:ext cx="9144000" cy="9540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ko-KR" altLang="en-US" sz="2000" b="1" dirty="0">
                <a:latin typeface="맑은 고딕" panose="020B0503020000020004" pitchFamily="50" charset="-127"/>
              </a:rPr>
              <a:t>   </a:t>
            </a:r>
            <a:r>
              <a:rPr lang="en-US" altLang="ko-KR" sz="2000" b="1" dirty="0">
                <a:latin typeface="맑은 고딕" panose="020B0503020000020004" pitchFamily="50" charset="-127"/>
              </a:rPr>
              <a:t>- </a:t>
            </a:r>
            <a:r>
              <a:rPr lang="ko-KR" altLang="en-US" sz="2000" b="1" dirty="0" err="1">
                <a:latin typeface="함초롬바탕" panose="02030604000101010101" pitchFamily="18" charset="-127"/>
              </a:rPr>
              <a:t>보존제</a:t>
            </a:r>
            <a:r>
              <a:rPr lang="en-US" altLang="ko-KR" sz="2000" b="1" dirty="0">
                <a:latin typeface="함초롬바탕" panose="02030604000101010101" pitchFamily="18" charset="-127"/>
              </a:rPr>
              <a:t>,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방부제로 주로 화장품</a:t>
            </a:r>
            <a:r>
              <a:rPr lang="en-US" altLang="ko-KR" sz="2000" b="1" dirty="0">
                <a:latin typeface="함초롬바탕" panose="02030604000101010101" pitchFamily="18" charset="-127"/>
              </a:rPr>
              <a:t>,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의약품</a:t>
            </a:r>
            <a:r>
              <a:rPr lang="en-US" altLang="ko-KR" sz="2000" b="1" dirty="0">
                <a:latin typeface="함초롬바탕" panose="02030604000101010101" pitchFamily="18" charset="-127"/>
              </a:rPr>
              <a:t>,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세정제에 주로 사용</a:t>
            </a:r>
            <a:endParaRPr lang="en-US" altLang="ko-KR" sz="2000" b="1" dirty="0">
              <a:latin typeface="함초롬바탕" panose="02030604000101010101" pitchFamily="18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ko-KR" altLang="en-US" sz="2000" b="1" dirty="0">
                <a:latin typeface="함초롬바탕" panose="02030604000101010101" pitchFamily="18" charset="-127"/>
              </a:rPr>
              <a:t>   </a:t>
            </a:r>
            <a:r>
              <a:rPr lang="en-US" altLang="ko-KR" sz="2000" b="1" dirty="0">
                <a:latin typeface="함초롬바탕" panose="02030604000101010101" pitchFamily="18" charset="-127"/>
              </a:rPr>
              <a:t>-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부작용 </a:t>
            </a:r>
            <a:r>
              <a:rPr lang="en-US" altLang="ko-KR" sz="2000" b="1" dirty="0">
                <a:latin typeface="함초롬바탕" panose="02030604000101010101" pitchFamily="18" charset="-127"/>
              </a:rPr>
              <a:t>: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환경호르몬</a:t>
            </a:r>
            <a:r>
              <a:rPr lang="en-US" altLang="ko-KR" sz="2000" b="1" dirty="0">
                <a:latin typeface="함초롬바탕" panose="02030604000101010101" pitchFamily="18" charset="-127"/>
              </a:rPr>
              <a:t>, </a:t>
            </a:r>
            <a:r>
              <a:rPr lang="ko-KR" altLang="en-US" sz="2000" b="1" dirty="0">
                <a:latin typeface="함초롬바탕" panose="02030604000101010101" pitchFamily="18" charset="-127"/>
              </a:rPr>
              <a:t>생식 독성</a:t>
            </a:r>
            <a:endParaRPr lang="en-US" altLang="ko-KR" sz="2000" b="1" dirty="0"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5471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부작용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CCAC7567-5891-4F2E-A558-E4B6E6245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7710" y="1447810"/>
            <a:ext cx="9174163" cy="498474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055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전성분표시제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5BC8A50-D081-4221-B105-6930164EAA2E}"/>
              </a:ext>
            </a:extLst>
          </p:cNvPr>
          <p:cNvSpPr txBox="1">
            <a:spLocks/>
          </p:cNvSpPr>
          <p:nvPr/>
        </p:nvSpPr>
        <p:spPr>
          <a:xfrm>
            <a:off x="606751" y="1704468"/>
            <a:ext cx="5644860" cy="43577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2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화장품을 만드는 데 들어간 모든 성분을 제품에 표시함으로써 소비자의 알고 쓸 권리를 보장해주는 제도</a:t>
            </a:r>
            <a:endParaRPr lang="en-US" altLang="ko-KR" sz="2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FD9AFCB-5237-49E0-89FF-F721B6F5BB2B}"/>
              </a:ext>
            </a:extLst>
          </p:cNvPr>
          <p:cNvGrpSpPr/>
          <p:nvPr/>
        </p:nvGrpSpPr>
        <p:grpSpPr>
          <a:xfrm>
            <a:off x="2279576" y="1704468"/>
            <a:ext cx="7776864" cy="4748868"/>
            <a:chOff x="441989" y="1529589"/>
            <a:chExt cx="7955804" cy="4991570"/>
          </a:xfrm>
        </p:grpSpPr>
        <p:pic>
          <p:nvPicPr>
            <p:cNvPr id="15" name="그림 14" descr="무제-1 복사1.gif">
              <a:extLst>
                <a:ext uri="{FF2B5EF4-FFF2-40B4-BE49-F238E27FC236}">
                  <a16:creationId xmlns:a16="http://schemas.microsoft.com/office/drawing/2014/main" id="{6B42FFA0-B2C0-4733-8ACE-CBCB88E033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989" y="4695372"/>
              <a:ext cx="1236424" cy="1825787"/>
            </a:xfrm>
            <a:prstGeom prst="rect">
              <a:avLst/>
            </a:prstGeom>
          </p:spPr>
        </p:pic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1FF94FF7-F28C-49C8-AB9A-B1EFF4BD96B6}"/>
                </a:ext>
              </a:extLst>
            </p:cNvPr>
            <p:cNvGrpSpPr/>
            <p:nvPr/>
          </p:nvGrpSpPr>
          <p:grpSpPr>
            <a:xfrm>
              <a:off x="4891966" y="1529589"/>
              <a:ext cx="3505827" cy="4883182"/>
              <a:chOff x="4891966" y="1529589"/>
              <a:chExt cx="3505827" cy="4883182"/>
            </a:xfrm>
          </p:grpSpPr>
          <p:pic>
            <p:nvPicPr>
              <p:cNvPr id="18" name="Picture 6">
                <a:extLst>
                  <a:ext uri="{FF2B5EF4-FFF2-40B4-BE49-F238E27FC236}">
                    <a16:creationId xmlns:a16="http://schemas.microsoft.com/office/drawing/2014/main" id="{43BA3106-9D6B-4EC4-99D2-A3DBC62E02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91966" y="1529589"/>
                <a:ext cx="3500462" cy="4883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4C1F00DC-49B8-4C4E-A87E-751974DD9F8A}"/>
                  </a:ext>
                </a:extLst>
              </p:cNvPr>
              <p:cNvSpPr/>
              <p:nvPr/>
            </p:nvSpPr>
            <p:spPr>
              <a:xfrm>
                <a:off x="4897331" y="1828495"/>
                <a:ext cx="3500462" cy="24220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7" name="오른쪽 화살표 14">
              <a:extLst>
                <a:ext uri="{FF2B5EF4-FFF2-40B4-BE49-F238E27FC236}">
                  <a16:creationId xmlns:a16="http://schemas.microsoft.com/office/drawing/2014/main" id="{3A481002-82D1-46A0-A268-A7B4FFA77146}"/>
                </a:ext>
              </a:extLst>
            </p:cNvPr>
            <p:cNvSpPr/>
            <p:nvPr/>
          </p:nvSpPr>
          <p:spPr>
            <a:xfrm rot="20894514">
              <a:off x="1938474" y="4976972"/>
              <a:ext cx="2742621" cy="357190"/>
            </a:xfrm>
            <a:prstGeom prst="rightArrow">
              <a:avLst/>
            </a:prstGeom>
            <a:solidFill>
              <a:srgbClr val="9CC9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endParaRPr lang="ko-KR" altLang="en-US" b="1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22545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부작용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A9A6BE9-0E84-4072-BEFC-9309979B9DCE}"/>
              </a:ext>
            </a:extLst>
          </p:cNvPr>
          <p:cNvSpPr txBox="1">
            <a:spLocks/>
          </p:cNvSpPr>
          <p:nvPr/>
        </p:nvSpPr>
        <p:spPr>
          <a:xfrm>
            <a:off x="2258843" y="1447811"/>
            <a:ext cx="7358114" cy="478634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사용법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사용 시 주의사항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사용기한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개봉 후 사용기간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제조번호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제조사에 대한 정보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68E4D64-EC1D-4C2B-AA96-E9C6089D3EE8}"/>
              </a:ext>
            </a:extLst>
          </p:cNvPr>
          <p:cNvGrpSpPr/>
          <p:nvPr/>
        </p:nvGrpSpPr>
        <p:grpSpPr>
          <a:xfrm>
            <a:off x="4283976" y="1523973"/>
            <a:ext cx="5955911" cy="4422153"/>
            <a:chOff x="2604017" y="1643050"/>
            <a:chExt cx="6234000" cy="4572032"/>
          </a:xfrm>
        </p:grpSpPr>
        <p:pic>
          <p:nvPicPr>
            <p:cNvPr id="16" name="그림 15" descr="틴트화장2.jpg">
              <a:extLst>
                <a:ext uri="{FF2B5EF4-FFF2-40B4-BE49-F238E27FC236}">
                  <a16:creationId xmlns:a16="http://schemas.microsoft.com/office/drawing/2014/main" id="{FFD41A43-FC3D-4543-B894-C9563BA576B4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14876" y="1643050"/>
              <a:ext cx="3960000" cy="4572000"/>
            </a:xfrm>
            <a:prstGeom prst="rect">
              <a:avLst/>
            </a:prstGeom>
          </p:spPr>
        </p:pic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E45BF631-EB4D-4CA3-AC8B-DF6EBB94FD78}"/>
                </a:ext>
              </a:extLst>
            </p:cNvPr>
            <p:cNvSpPr/>
            <p:nvPr/>
          </p:nvSpPr>
          <p:spPr>
            <a:xfrm>
              <a:off x="5429256" y="5643578"/>
              <a:ext cx="642942" cy="571504"/>
            </a:xfrm>
            <a:prstGeom prst="ellipse">
              <a:avLst/>
            </a:prstGeom>
            <a:noFill/>
            <a:ln w="38100">
              <a:solidFill>
                <a:srgbClr val="FFC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D88043AE-8381-4628-A87C-B370B0C70584}"/>
                </a:ext>
              </a:extLst>
            </p:cNvPr>
            <p:cNvSpPr/>
            <p:nvPr/>
          </p:nvSpPr>
          <p:spPr>
            <a:xfrm>
              <a:off x="7429520" y="4857760"/>
              <a:ext cx="571504" cy="571504"/>
            </a:xfrm>
            <a:prstGeom prst="ellipse">
              <a:avLst/>
            </a:prstGeom>
            <a:noFill/>
            <a:ln w="38100">
              <a:solidFill>
                <a:srgbClr val="FFC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F4B49541-A9DA-463B-BF4B-4A499C068E53}"/>
                </a:ext>
              </a:extLst>
            </p:cNvPr>
            <p:cNvSpPr/>
            <p:nvPr/>
          </p:nvSpPr>
          <p:spPr>
            <a:xfrm>
              <a:off x="6000760" y="5143512"/>
              <a:ext cx="714380" cy="571504"/>
            </a:xfrm>
            <a:prstGeom prst="ellipse">
              <a:avLst/>
            </a:prstGeom>
            <a:noFill/>
            <a:ln w="38100">
              <a:solidFill>
                <a:srgbClr val="FFC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" name="그림 19" descr="화장품등록사항1.jpg">
              <a:extLst>
                <a:ext uri="{FF2B5EF4-FFF2-40B4-BE49-F238E27FC236}">
                  <a16:creationId xmlns:a16="http://schemas.microsoft.com/office/drawing/2014/main" id="{E3A4D6FE-8EC8-4FEF-9F87-DA79D9E706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04017" y="3311589"/>
              <a:ext cx="884730" cy="288000"/>
            </a:xfrm>
            <a:prstGeom prst="rect">
              <a:avLst/>
            </a:prstGeom>
          </p:spPr>
        </p:pic>
        <p:cxnSp>
          <p:nvCxnSpPr>
            <p:cNvPr id="21" name="Shape 22">
              <a:extLst>
                <a:ext uri="{FF2B5EF4-FFF2-40B4-BE49-F238E27FC236}">
                  <a16:creationId xmlns:a16="http://schemas.microsoft.com/office/drawing/2014/main" id="{49746448-7C52-47B6-8141-46077E535DAB}"/>
                </a:ext>
              </a:extLst>
            </p:cNvPr>
            <p:cNvCxnSpPr>
              <a:stCxn id="17" idx="2"/>
              <a:endCxn id="20" idx="3"/>
            </p:cNvCxnSpPr>
            <p:nvPr/>
          </p:nvCxnSpPr>
          <p:spPr>
            <a:xfrm rot="10800000">
              <a:off x="3488747" y="3455589"/>
              <a:ext cx="1940509" cy="2473741"/>
            </a:xfrm>
            <a:prstGeom prst="curvedConnector3">
              <a:avLst>
                <a:gd name="adj1" fmla="val 50000"/>
              </a:avLst>
            </a:prstGeom>
            <a:ln w="254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그림 21" descr="화장품등록사항2.jpg">
              <a:extLst>
                <a:ext uri="{FF2B5EF4-FFF2-40B4-BE49-F238E27FC236}">
                  <a16:creationId xmlns:a16="http://schemas.microsoft.com/office/drawing/2014/main" id="{A4014D43-D4C5-4204-93C9-856F3EE96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66183" y="1755364"/>
              <a:ext cx="3071834" cy="785818"/>
            </a:xfrm>
            <a:prstGeom prst="rect">
              <a:avLst/>
            </a:prstGeom>
          </p:spPr>
        </p:pic>
        <p:cxnSp>
          <p:nvCxnSpPr>
            <p:cNvPr id="23" name="구부러진 연결선 26">
              <a:extLst>
                <a:ext uri="{FF2B5EF4-FFF2-40B4-BE49-F238E27FC236}">
                  <a16:creationId xmlns:a16="http://schemas.microsoft.com/office/drawing/2014/main" id="{2A2C3C2F-7F48-4939-8928-FFDBE2D3DFBB}"/>
                </a:ext>
              </a:extLst>
            </p:cNvPr>
            <p:cNvCxnSpPr/>
            <p:nvPr/>
          </p:nvCxnSpPr>
          <p:spPr>
            <a:xfrm rot="5400000" flipH="1" flipV="1">
              <a:off x="5579214" y="3530454"/>
              <a:ext cx="2427513" cy="798607"/>
            </a:xfrm>
            <a:prstGeom prst="curvedConnector3">
              <a:avLst>
                <a:gd name="adj1" fmla="val 50000"/>
              </a:avLst>
            </a:prstGeom>
            <a:ln w="254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4" name="그림 23" descr="화장품등록사항3.jpg">
              <a:extLst>
                <a:ext uri="{FF2B5EF4-FFF2-40B4-BE49-F238E27FC236}">
                  <a16:creationId xmlns:a16="http://schemas.microsoft.com/office/drawing/2014/main" id="{DE57303B-CD8C-40D2-A2E0-2BEE97731C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65682" y="3150788"/>
              <a:ext cx="743712" cy="609600"/>
            </a:xfrm>
            <a:prstGeom prst="rect">
              <a:avLst/>
            </a:prstGeom>
          </p:spPr>
        </p:pic>
        <p:cxnSp>
          <p:nvCxnSpPr>
            <p:cNvPr id="25" name="구부러진 연결선 29">
              <a:extLst>
                <a:ext uri="{FF2B5EF4-FFF2-40B4-BE49-F238E27FC236}">
                  <a16:creationId xmlns:a16="http://schemas.microsoft.com/office/drawing/2014/main" id="{9C87DE2B-8F72-44BD-BFB7-3DC011D9268A}"/>
                </a:ext>
              </a:extLst>
            </p:cNvPr>
            <p:cNvCxnSpPr>
              <a:stCxn id="18" idx="7"/>
            </p:cNvCxnSpPr>
            <p:nvPr/>
          </p:nvCxnSpPr>
          <p:spPr>
            <a:xfrm rot="5400000" flipH="1" flipV="1">
              <a:off x="7523834" y="4227020"/>
              <a:ext cx="1107931" cy="320940"/>
            </a:xfrm>
            <a:prstGeom prst="curvedConnector3">
              <a:avLst>
                <a:gd name="adj1" fmla="val 50000"/>
              </a:avLst>
            </a:prstGeom>
            <a:ln w="2540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08286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3611" y="396380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5590A84-A128-41B3-A117-1C90B9AC76E6}"/>
              </a:ext>
            </a:extLst>
          </p:cNvPr>
          <p:cNvSpPr txBox="1">
            <a:spLocks/>
          </p:cNvSpPr>
          <p:nvPr/>
        </p:nvSpPr>
        <p:spPr>
          <a:xfrm>
            <a:off x="760355" y="1350458"/>
            <a:ext cx="10883563" cy="242889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o-KR" altLang="en-US" sz="26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화장품은 의약품이 아닙니다</a:t>
            </a:r>
            <a:r>
              <a:rPr lang="en-US" altLang="ko-KR" sz="26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! </a:t>
            </a:r>
            <a:r>
              <a:rPr lang="ko-KR" altLang="en-US" sz="26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그러니 굉장히 빠른 효과를 보장하거나 특정질환을 치료해주는 듯한 암시를 주는 과대광고에 현혹되지 말아요</a:t>
            </a:r>
            <a:r>
              <a:rPr lang="en-US" altLang="ko-KR" sz="26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48A841-F26E-492D-002A-D0345486E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DF2F7"/>
              </a:clrFrom>
              <a:clrTo>
                <a:srgbClr val="EDF2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8390" y="2512452"/>
            <a:ext cx="3968075" cy="3855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D4F7DC-5768-46E8-D3E3-057C1F7CC0B0}"/>
              </a:ext>
            </a:extLst>
          </p:cNvPr>
          <p:cNvSpPr txBox="1"/>
          <p:nvPr/>
        </p:nvSpPr>
        <p:spPr>
          <a:xfrm>
            <a:off x="371785" y="489753"/>
            <a:ext cx="11442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화장품 속  화학물질 바로 알기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1F10CA5-BB5F-449B-B2BD-611C6943144A}"/>
              </a:ext>
            </a:extLst>
          </p:cNvPr>
          <p:cNvSpPr/>
          <p:nvPr/>
        </p:nvSpPr>
        <p:spPr>
          <a:xfrm>
            <a:off x="1002690" y="3758587"/>
            <a:ext cx="50064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4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9CFF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‘</a:t>
            </a:r>
            <a:r>
              <a:rPr lang="ko-KR" altLang="en-US" sz="44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9CFF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나</a:t>
            </a:r>
            <a:r>
              <a:rPr lang="en-US" altLang="ko-KR" sz="44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9CFF7D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’</a:t>
            </a:r>
            <a:r>
              <a:rPr lang="ko-KR" altLang="en-US" sz="4400" b="1" dirty="0">
                <a:ln w="66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9CC93B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에게 맞는</a:t>
            </a:r>
            <a:endParaRPr lang="en-US" altLang="ko-KR" sz="4400" b="1" dirty="0">
              <a:ln w="66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rgbClr val="9CC93B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ko-KR" altLang="en-US" sz="4400" b="1" dirty="0">
                <a:ln w="66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9CC93B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화장품을 선택해요</a:t>
            </a:r>
            <a:r>
              <a:rPr lang="en-US" altLang="ko-KR" sz="4400" b="1" dirty="0">
                <a:ln w="66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rgbClr val="9CC93B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43182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200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화장품 부작용 대응 및 예방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TextBox 9">
            <a:extLst>
              <a:ext uri="{FF2B5EF4-FFF2-40B4-BE49-F238E27FC236}">
                <a16:creationId xmlns:a16="http://schemas.microsoft.com/office/drawing/2014/main" id="{3BB11B0A-13BE-EA6B-F617-E6D0EA76D3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152" y="1386255"/>
            <a:ext cx="11297994" cy="141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1042988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Tx/>
              <a:buChar char="-"/>
            </a:pPr>
            <a:r>
              <a:rPr kumimoji="0" lang="ko-KR" altLang="en-US" sz="2000" b="1" dirty="0">
                <a:latin typeface="+mn-ea"/>
                <a:ea typeface="+mn-ea"/>
                <a:sym typeface="Wingdings" panose="05000000000000000000" pitchFamily="2" charset="2"/>
              </a:rPr>
              <a:t>피부에 이상반응이 일어나면 즉시 사용 중지</a:t>
            </a:r>
            <a:endParaRPr kumimoji="0" lang="en-US" altLang="ko-KR" sz="2000" b="1" dirty="0">
              <a:latin typeface="+mn-ea"/>
              <a:ea typeface="+mn-ea"/>
              <a:sym typeface="Wingdings" panose="05000000000000000000" pitchFamily="2" charset="2"/>
            </a:endParaRPr>
          </a:p>
          <a:p>
            <a:pPr marL="285750" indent="-285750" eaLnBrk="1" hangingPunct="1">
              <a:lnSpc>
                <a:spcPct val="150000"/>
              </a:lnSpc>
              <a:buFontTx/>
              <a:buChar char="-"/>
            </a:pPr>
            <a:r>
              <a:rPr kumimoji="0" lang="ko-KR" altLang="en-US" sz="2000" b="1" dirty="0">
                <a:latin typeface="+mn-ea"/>
                <a:ea typeface="+mn-ea"/>
                <a:sym typeface="Wingdings" panose="05000000000000000000" pitchFamily="2" charset="2"/>
              </a:rPr>
              <a:t>증상이 나아지지 않으면 피부과 진료</a:t>
            </a:r>
            <a:endParaRPr kumimoji="0" lang="en-US" altLang="ko-KR" sz="2000" b="1" dirty="0">
              <a:latin typeface="+mn-ea"/>
              <a:ea typeface="+mn-ea"/>
              <a:sym typeface="Wingdings" panose="05000000000000000000" pitchFamily="2" charset="2"/>
            </a:endParaRPr>
          </a:p>
          <a:p>
            <a:pPr marL="285750" indent="-285750" eaLnBrk="1" hangingPunct="1">
              <a:lnSpc>
                <a:spcPct val="150000"/>
              </a:lnSpc>
              <a:buFontTx/>
              <a:buChar char="-"/>
            </a:pPr>
            <a:r>
              <a:rPr kumimoji="0" lang="ko-KR" altLang="en-US" sz="2000" b="1" dirty="0">
                <a:latin typeface="+mn-ea"/>
                <a:ea typeface="+mn-ea"/>
                <a:sym typeface="Wingdings" panose="05000000000000000000" pitchFamily="2" charset="2"/>
              </a:rPr>
              <a:t>화장품을 구입하기 전에 테스트용 또는 샘플을 귀 뒤쪽 등의 피부에 적은 양을 발라서 테스트</a:t>
            </a:r>
          </a:p>
        </p:txBody>
      </p:sp>
      <p:pic>
        <p:nvPicPr>
          <p:cNvPr id="6" name="그림 5" descr="귓볼샘플화장 copy.jpg">
            <a:extLst>
              <a:ext uri="{FF2B5EF4-FFF2-40B4-BE49-F238E27FC236}">
                <a16:creationId xmlns:a16="http://schemas.microsoft.com/office/drawing/2014/main" id="{16FF5A8C-A03A-6AD1-9AE9-17FBB46AE0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4120" t="312" r="9031" b="24696"/>
          <a:stretch/>
        </p:blipFill>
        <p:spPr>
          <a:xfrm>
            <a:off x="4025900" y="2804079"/>
            <a:ext cx="3652296" cy="35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7704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1785" y="489753"/>
            <a:ext cx="11442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속  화학물질 바로 알기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화장품 안전하게 사용하기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7E73322B-61C4-4707-A036-E62596C7F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9971" y="1688759"/>
            <a:ext cx="4526688" cy="4049312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2C75B759-8ED5-4696-AA1D-54A33DA2BC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05341" y="1688758"/>
          <a:ext cx="6201255" cy="3771733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1847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3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17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/>
                        <a:t>이   </a:t>
                      </a:r>
                      <a:r>
                        <a:rPr lang="ko-KR" altLang="en-US" sz="2400" dirty="0" err="1"/>
                        <a:t>름</a:t>
                      </a:r>
                      <a:endParaRPr lang="ko-KR" altLang="en-US" sz="14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내   용</a:t>
                      </a:r>
                      <a:endParaRPr kumimoji="0" lang="ko-KR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77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Online </a:t>
                      </a:r>
                    </a:p>
                    <a:p>
                      <a:pPr algn="ctr"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의약도서관</a:t>
                      </a:r>
                      <a:endParaRPr lang="en-US" altLang="ko-KR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buFont typeface="Wingdings" pitchFamily="2" charset="2"/>
                        <a:buNone/>
                      </a:pP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67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화장품 </a:t>
                      </a:r>
                      <a:endParaRPr lang="en-US" altLang="ko-KR" sz="1800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멘토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App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2" name="그룹 21">
            <a:extLst>
              <a:ext uri="{FF2B5EF4-FFF2-40B4-BE49-F238E27FC236}">
                <a16:creationId xmlns:a16="http://schemas.microsoft.com/office/drawing/2014/main" id="{CE119365-708D-457E-B211-532BCD421A76}"/>
              </a:ext>
            </a:extLst>
          </p:cNvPr>
          <p:cNvGrpSpPr/>
          <p:nvPr/>
        </p:nvGrpSpPr>
        <p:grpSpPr>
          <a:xfrm>
            <a:off x="755906" y="2154493"/>
            <a:ext cx="6486917" cy="3233640"/>
            <a:chOff x="1339803" y="2125572"/>
            <a:chExt cx="6524037" cy="3217575"/>
          </a:xfrm>
        </p:grpSpPr>
        <p:pic>
          <p:nvPicPr>
            <p:cNvPr id="23" name="그림 22" descr="무제-11 복사.jpg">
              <a:extLst>
                <a:ext uri="{FF2B5EF4-FFF2-40B4-BE49-F238E27FC236}">
                  <a16:creationId xmlns:a16="http://schemas.microsoft.com/office/drawing/2014/main" id="{BD5F9EAB-0C4F-4D36-B5A3-4B8738339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9803" y="2917354"/>
              <a:ext cx="1565611" cy="62129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8C82257-0E3A-4EA6-93A6-4B884A9CCAFD}"/>
                </a:ext>
              </a:extLst>
            </p:cNvPr>
            <p:cNvSpPr txBox="1"/>
            <p:nvPr/>
          </p:nvSpPr>
          <p:spPr>
            <a:xfrm>
              <a:off x="3071802" y="2125572"/>
              <a:ext cx="4792038" cy="1526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altLang="ko-KR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http://drug.mfds.go.kr</a:t>
              </a:r>
            </a:p>
            <a:p>
              <a:pPr>
                <a:buFont typeface="Wingdings" pitchFamily="2" charset="2"/>
                <a:buChar char="§"/>
              </a:pPr>
              <a:endParaRPr lang="en-US" altLang="ko-KR" spc="-15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10000"/>
                </a:lnSpc>
                <a:buFont typeface="Wingdings" pitchFamily="2" charset="2"/>
                <a:buChar char="§"/>
              </a:pPr>
              <a:r>
                <a:rPr lang="ko-KR" altLang="en-US" spc="-1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화장품 안전 사용 정보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화장품 유형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  <a:b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 상의 주의사항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알러지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성분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배  </a:t>
              </a:r>
              <a:b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합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금지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한도 성분에 대한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 제공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5" name="_x171497752" descr="EMB00001530023a">
              <a:extLst>
                <a:ext uri="{FF2B5EF4-FFF2-40B4-BE49-F238E27FC236}">
                  <a16:creationId xmlns:a16="http://schemas.microsoft.com/office/drawing/2014/main" id="{3509CFC5-CC18-48B6-B6EB-6E088381F8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11844" y="4266367"/>
              <a:ext cx="1076780" cy="107678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66E73E1-B548-4253-B9A8-AE9F6736970C}"/>
                </a:ext>
              </a:extLst>
            </p:cNvPr>
            <p:cNvSpPr txBox="1"/>
            <p:nvPr/>
          </p:nvSpPr>
          <p:spPr>
            <a:xfrm>
              <a:off x="3071802" y="4191557"/>
              <a:ext cx="4353315" cy="1076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  <a:buFont typeface="Wingdings" pitchFamily="2" charset="2"/>
                <a:buChar char="§"/>
              </a:pPr>
              <a:r>
                <a:rPr lang="en-US" altLang="ko-KR" sz="24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피부과 전문의가 말하는 객관적이고 </a:t>
              </a:r>
              <a:b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과학적인 화장품 분석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칼럼과 성분에   </a:t>
              </a:r>
              <a:b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 안정성 정보 제공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41719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6">
            <a:extLst>
              <a:ext uri="{FF2B5EF4-FFF2-40B4-BE49-F238E27FC236}">
                <a16:creationId xmlns:a16="http://schemas.microsoft.com/office/drawing/2014/main" id="{CFBFA790-8642-4B2D-9EB7-CD95DBC5915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14337" y="321718"/>
            <a:ext cx="6153494" cy="638108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13520" cy="6858000"/>
            <a:chOff x="0" y="0"/>
            <a:chExt cx="911352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406639" cy="58033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3447" y="3078479"/>
              <a:ext cx="463295" cy="3657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16623" y="477011"/>
              <a:ext cx="652271" cy="58521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13519" cy="68579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21140" cy="6858000"/>
            <a:chOff x="0" y="0"/>
            <a:chExt cx="912114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406639" cy="58033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3447" y="3078479"/>
              <a:ext cx="463295" cy="3657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16623" y="477011"/>
              <a:ext cx="652271" cy="58521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21139" cy="68579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406639" cy="58033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3447" y="3078479"/>
              <a:ext cx="463295" cy="3657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16623" y="477011"/>
              <a:ext cx="652271" cy="58521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43999" cy="68579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26066" y="445761"/>
            <a:ext cx="11494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생활 속 화학물질 줄이는 방법 가장 쉬운 방법 </a:t>
            </a:r>
            <a:r>
              <a:rPr lang="en-US" altLang="ko-KR" sz="3600" b="1" dirty="0">
                <a:latin typeface="나눔바른고딕" pitchFamily="50" charset="-127"/>
                <a:ea typeface="나눔바른고딕" pitchFamily="50" charset="-127"/>
              </a:rPr>
              <a:t>- </a:t>
            </a:r>
            <a:r>
              <a:rPr lang="en-US" altLang="ko-KR" sz="3600" b="1" dirty="0">
                <a:latin typeface="+mn-ea"/>
                <a:ea typeface="나눔바른고딕" pitchFamily="50" charset="-127"/>
              </a:rPr>
              <a:t>”</a:t>
            </a:r>
            <a:r>
              <a:rPr lang="ko-KR" altLang="en-US" sz="3600" b="1" dirty="0">
                <a:latin typeface="+mn-ea"/>
              </a:rPr>
              <a:t>환기</a:t>
            </a:r>
            <a:r>
              <a:rPr lang="en-US" altLang="ko-KR" sz="3600" b="1" dirty="0">
                <a:latin typeface="+mn-ea"/>
              </a:rPr>
              <a:t>”</a:t>
            </a:r>
            <a:endParaRPr lang="ko-KR" altLang="en-US" sz="3600" b="1" dirty="0">
              <a:latin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5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Picture 2" descr="D:\admin\Desktop\그림2.jpg">
            <a:extLst>
              <a:ext uri="{FF2B5EF4-FFF2-40B4-BE49-F238E27FC236}">
                <a16:creationId xmlns:a16="http://schemas.microsoft.com/office/drawing/2014/main" id="{734985A6-7229-4B29-8025-A21BCC4F8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70" y="1329758"/>
            <a:ext cx="4961006" cy="358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D:\admin\Desktop\4.jpg">
            <a:extLst>
              <a:ext uri="{FF2B5EF4-FFF2-40B4-BE49-F238E27FC236}">
                <a16:creationId xmlns:a16="http://schemas.microsoft.com/office/drawing/2014/main" id="{23BD785C-7523-4F3D-986B-D3BB100DC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675" y="1112210"/>
            <a:ext cx="4146696" cy="393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">
            <a:extLst>
              <a:ext uri="{FF2B5EF4-FFF2-40B4-BE49-F238E27FC236}">
                <a16:creationId xmlns:a16="http://schemas.microsoft.com/office/drawing/2014/main" id="{2FCE0556-86CE-4B8F-A2DF-8DC88993D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908" y="5259668"/>
            <a:ext cx="1078824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b="1" dirty="0">
                <a:latin typeface="+mn-ea"/>
                <a:ea typeface="+mn-ea"/>
              </a:rPr>
              <a:t>우리가 흡입하는 유해물질의 절반 이상이 집안에서 발생</a:t>
            </a:r>
            <a:endParaRPr lang="en-US" altLang="ko-KR" b="1" dirty="0">
              <a:latin typeface="+mn-ea"/>
              <a:ea typeface="+mn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b="1" dirty="0">
                <a:latin typeface="+mn-ea"/>
                <a:ea typeface="+mn-ea"/>
              </a:rPr>
              <a:t>“</a:t>
            </a:r>
            <a:r>
              <a:rPr lang="ko-KR" altLang="en-US" b="1" dirty="0">
                <a:latin typeface="+mn-ea"/>
                <a:ea typeface="+mn-ea"/>
              </a:rPr>
              <a:t>매일 </a:t>
            </a:r>
            <a:r>
              <a:rPr lang="ko-KR" altLang="en-US" b="1" dirty="0" err="1">
                <a:latin typeface="+mn-ea"/>
                <a:ea typeface="+mn-ea"/>
              </a:rPr>
              <a:t>매일</a:t>
            </a:r>
            <a:r>
              <a:rPr lang="ko-KR" altLang="en-US" b="1" dirty="0">
                <a:latin typeface="+mn-ea"/>
                <a:ea typeface="+mn-ea"/>
              </a:rPr>
              <a:t> 환기를 시킵시다</a:t>
            </a:r>
            <a:r>
              <a:rPr lang="en-US" altLang="ko-KR" b="1" dirty="0">
                <a:latin typeface="+mn-ea"/>
                <a:ea typeface="+mn-ea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5410376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89362" y="517594"/>
            <a:ext cx="11324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생활 속 내가 사용하는 물품의 화학물질 정보가 궁금하다면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5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object 2">
            <a:extLst>
              <a:ext uri="{FF2B5EF4-FFF2-40B4-BE49-F238E27FC236}">
                <a16:creationId xmlns:a16="http://schemas.microsoft.com/office/drawing/2014/main" id="{72E40B71-C25F-4028-9F6C-675006116C7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7611" y="1566755"/>
            <a:ext cx="5690407" cy="4783710"/>
          </a:xfrm>
          <a:prstGeom prst="rect">
            <a:avLst/>
          </a:prstGeom>
        </p:spPr>
      </p:pic>
      <p:pic>
        <p:nvPicPr>
          <p:cNvPr id="14" name="object 2">
            <a:extLst>
              <a:ext uri="{FF2B5EF4-FFF2-40B4-BE49-F238E27FC236}">
                <a16:creationId xmlns:a16="http://schemas.microsoft.com/office/drawing/2014/main" id="{0B963819-AE23-4F8A-9A8D-FB8B201092D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1056" y="1566754"/>
            <a:ext cx="5153093" cy="478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237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">
            <a:extLst>
              <a:ext uri="{FF2B5EF4-FFF2-40B4-BE49-F238E27FC236}">
                <a16:creationId xmlns:a16="http://schemas.microsoft.com/office/drawing/2014/main" id="{2FCE0556-86CE-4B8F-A2DF-8DC88993D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438" y="5446693"/>
            <a:ext cx="1139664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2800" dirty="0">
                <a:latin typeface="+mn-ea"/>
                <a:ea typeface="+mn-ea"/>
              </a:rPr>
              <a:t>엄청나게 많은 경로로</a:t>
            </a:r>
            <a:r>
              <a:rPr lang="en-US" altLang="ko-KR" sz="2800" dirty="0">
                <a:latin typeface="+mn-ea"/>
                <a:ea typeface="+mn-ea"/>
              </a:rPr>
              <a:t>, </a:t>
            </a:r>
            <a:r>
              <a:rPr lang="ko-KR" altLang="en-US" sz="2800" dirty="0">
                <a:latin typeface="+mn-ea"/>
                <a:ea typeface="+mn-ea"/>
              </a:rPr>
              <a:t>소량씩</a:t>
            </a:r>
            <a:r>
              <a:rPr lang="en-US" altLang="ko-KR" sz="2800" dirty="0">
                <a:latin typeface="+mn-ea"/>
                <a:ea typeface="+mn-ea"/>
              </a:rPr>
              <a:t>, </a:t>
            </a:r>
            <a:r>
              <a:rPr lang="ko-KR" altLang="en-US" sz="2800" dirty="0">
                <a:latin typeface="+mn-ea"/>
                <a:ea typeface="+mn-ea"/>
              </a:rPr>
              <a:t>반복적으로 노출되기 때문에 </a:t>
            </a:r>
            <a:endParaRPr lang="en-US" altLang="ko-KR" sz="2800" dirty="0">
              <a:latin typeface="+mn-ea"/>
              <a:ea typeface="+mn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2800" dirty="0">
                <a:latin typeface="+mn-ea"/>
                <a:ea typeface="+mn-ea"/>
              </a:rPr>
              <a:t>생활화학제품 </a:t>
            </a:r>
            <a:r>
              <a:rPr lang="ko-KR" altLang="en-US" sz="2800" dirty="0">
                <a:solidFill>
                  <a:srgbClr val="FF0000"/>
                </a:solidFill>
                <a:latin typeface="+mn-ea"/>
                <a:ea typeface="+mn-ea"/>
              </a:rPr>
              <a:t>사용량을 줄이는 것이 관건</a:t>
            </a:r>
            <a:endParaRPr lang="en-US" altLang="ko-KR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7F34D7E8-A891-1F49-69B3-8C01DE0D8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59" y="517759"/>
            <a:ext cx="5779881" cy="471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219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">
            <a:extLst>
              <a:ext uri="{FF2B5EF4-FFF2-40B4-BE49-F238E27FC236}">
                <a16:creationId xmlns:a16="http://schemas.microsoft.com/office/drawing/2014/main" id="{2FCE0556-86CE-4B8F-A2DF-8DC88993D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438" y="5446693"/>
            <a:ext cx="1139664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2800" dirty="0">
                <a:latin typeface="+mn-ea"/>
                <a:ea typeface="+mn-ea"/>
              </a:rPr>
              <a:t>세제를 덜 쓰고 화장품을 덜 쓰고 방향제를 쓰지 않고</a:t>
            </a:r>
            <a:endParaRPr lang="en-US" altLang="ko-KR" sz="2800" dirty="0">
              <a:latin typeface="+mn-ea"/>
              <a:ea typeface="+mn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o-KR" altLang="en-US" sz="2800" dirty="0">
                <a:latin typeface="+mn-ea"/>
                <a:ea typeface="+mn-ea"/>
              </a:rPr>
              <a:t>물을 자주 마시고 손을 씻은 실천만으로도 체내 환경호르몬 감소</a:t>
            </a:r>
            <a:endParaRPr lang="en-US" altLang="ko-KR" sz="2800" dirty="0">
              <a:latin typeface="+mn-ea"/>
              <a:ea typeface="+mn-ea"/>
            </a:endParaRPr>
          </a:p>
        </p:txBody>
      </p:sp>
      <p:pic>
        <p:nvPicPr>
          <p:cNvPr id="3" name="Picture 2" descr="D:\admin\Desktop\00502179_20171022.jpg">
            <a:extLst>
              <a:ext uri="{FF2B5EF4-FFF2-40B4-BE49-F238E27FC236}">
                <a16:creationId xmlns:a16="http://schemas.microsoft.com/office/drawing/2014/main" id="{128E7257-852B-3205-1664-CE9FF9778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62" b="13620"/>
          <a:stretch>
            <a:fillRect/>
          </a:stretch>
        </p:blipFill>
        <p:spPr bwMode="auto">
          <a:xfrm>
            <a:off x="2702545" y="381000"/>
            <a:ext cx="6702425" cy="4875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8690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37717" y="384435"/>
            <a:ext cx="11494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나눔바른고딕" pitchFamily="50" charset="-127"/>
                <a:ea typeface="나눔바른고딕" pitchFamily="50" charset="-127"/>
              </a:rPr>
              <a:t>생활 속 화학물질 줄이는 방법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41"/>
          <a:stretch/>
        </p:blipFill>
        <p:spPr>
          <a:xfrm>
            <a:off x="11820215" y="311728"/>
            <a:ext cx="45719" cy="6234546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68409" y="1353932"/>
            <a:ext cx="1080804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옷의 유해화학물질 줄이는 법</a:t>
            </a:r>
            <a:endParaRPr lang="ko-KR" altLang="en-US" dirty="0"/>
          </a:p>
          <a:p>
            <a:r>
              <a:rPr lang="ko-KR" altLang="en-US" dirty="0"/>
              <a:t> </a:t>
            </a:r>
          </a:p>
          <a:p>
            <a:r>
              <a:rPr lang="ko-KR" altLang="en-US" dirty="0"/>
              <a:t> </a:t>
            </a:r>
            <a:r>
              <a:rPr lang="en-US" altLang="ko-KR" dirty="0"/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새로 산 속옷과 어린이 옷은 한 번 빨아서 입기</a:t>
            </a: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드라이클리닝 한 옷은 비닐을 벗겨 잘 통하는 곳에 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1-2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시간 정도 걸어뒀다가 보관</a:t>
            </a:r>
          </a:p>
          <a:p>
            <a:r>
              <a:rPr lang="ko-KR" altLang="en-US" dirty="0"/>
              <a:t> </a:t>
            </a:r>
          </a:p>
          <a:p>
            <a:r>
              <a:rPr lang="ko-KR" altLang="en-US" dirty="0"/>
              <a:t> </a:t>
            </a:r>
            <a:r>
              <a:rPr lang="ko-KR" altLang="en-US" b="1" dirty="0"/>
              <a:t> </a:t>
            </a:r>
            <a:r>
              <a:rPr lang="en-US" altLang="ko-KR" b="1" dirty="0"/>
              <a:t>2. </a:t>
            </a:r>
            <a:r>
              <a:rPr lang="ko-KR" altLang="en-US" b="1" dirty="0"/>
              <a:t>음식의 유해화학물질 줄이는 방법</a:t>
            </a:r>
            <a:endParaRPr lang="ko-KR" altLang="en-US" dirty="0"/>
          </a:p>
          <a:p>
            <a:r>
              <a:rPr lang="ko-KR" altLang="en-US" dirty="0"/>
              <a:t> </a:t>
            </a:r>
          </a:p>
          <a:p>
            <a:r>
              <a:rPr lang="ko-KR" altLang="en-US" dirty="0"/>
              <a:t> </a:t>
            </a:r>
            <a:r>
              <a:rPr lang="en-US" altLang="ko-KR" dirty="0"/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야채나 과일은 흐르는 물에 세 번 이상 씻어 먹기</a:t>
            </a: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튀김보다는 음식을 찌거나 삶아 먹기</a:t>
            </a: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음식을 보관할 때는 플라스틱 그릇보다 옹기나 유리그릇에 보관</a:t>
            </a:r>
          </a:p>
          <a:p>
            <a:r>
              <a:rPr lang="ko-KR" altLang="en-US" dirty="0"/>
              <a:t> </a:t>
            </a:r>
          </a:p>
          <a:p>
            <a:r>
              <a:rPr lang="ko-KR" altLang="en-US" b="1" dirty="0"/>
              <a:t> </a:t>
            </a:r>
            <a:r>
              <a:rPr lang="en-US" altLang="ko-KR" b="1" dirty="0"/>
              <a:t>3. </a:t>
            </a:r>
            <a:r>
              <a:rPr lang="ko-KR" altLang="en-US" b="1" dirty="0"/>
              <a:t>새집증후군의 유해화학물질 줄이는 방법</a:t>
            </a:r>
            <a:endParaRPr lang="ko-KR" altLang="en-US" dirty="0"/>
          </a:p>
          <a:p>
            <a:r>
              <a:rPr lang="ko-KR" altLang="en-US" dirty="0"/>
              <a:t> </a:t>
            </a:r>
          </a:p>
          <a:p>
            <a:r>
              <a:rPr lang="ko-KR" altLang="en-US" dirty="0"/>
              <a:t> </a:t>
            </a:r>
            <a:r>
              <a:rPr lang="en-US" altLang="ko-KR" dirty="0"/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거실 장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가구 문과 서랍장 모두 열기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표면 보호용 보양지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(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합판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골판지 등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제거</a:t>
            </a: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난방을 가동시켜 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35~40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도 상태를 하루 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10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시간 유지한 후 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1~2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시간 가량 환기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(5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회 반복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</a:t>
            </a:r>
            <a:endParaRPr lang="ko-KR" altLang="en-US" dirty="0"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하루에 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3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회 정도 환기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(1~2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시간 가량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</a:t>
            </a:r>
            <a:endParaRPr lang="ko-KR" altLang="en-US" dirty="0"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 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입주 후 당분간은 바닥에 눕지 않기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새집 증후군에 좋은 식물 키우기</a:t>
            </a:r>
            <a:r>
              <a:rPr lang="en-US" altLang="ko-KR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dirty="0"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집안 곳곳에 숯 놓기</a:t>
            </a:r>
          </a:p>
        </p:txBody>
      </p:sp>
    </p:spTree>
    <p:extLst>
      <p:ext uri="{BB962C8B-B14F-4D97-AF65-F5344CB8AC3E}">
        <p14:creationId xmlns:p14="http://schemas.microsoft.com/office/powerpoint/2010/main" val="31234088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B1A32-ACB3-D909-6DCD-58C4CC62F33F}"/>
              </a:ext>
            </a:extLst>
          </p:cNvPr>
          <p:cNvSpPr txBox="1"/>
          <p:nvPr/>
        </p:nvSpPr>
        <p:spPr>
          <a:xfrm>
            <a:off x="371785" y="489753"/>
            <a:ext cx="11442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>
                <a:latin typeface="나눔바른고딕" pitchFamily="50" charset="-127"/>
                <a:ea typeface="나눔바른고딕" pitchFamily="50" charset="-127"/>
              </a:rPr>
              <a:t>화학물질저감우수제품</a:t>
            </a:r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 심사제</a:t>
            </a:r>
            <a:endParaRPr lang="en-US" altLang="ko-KR" sz="320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F952C0D-BDC3-46BE-8456-998A71D27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68" y="1355190"/>
            <a:ext cx="5013057" cy="501305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E6BEA93-4BAD-49DD-A3CE-0C94CDA72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562" y="1355190"/>
            <a:ext cx="4910419" cy="491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64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B1A32-ACB3-D909-6DCD-58C4CC62F33F}"/>
              </a:ext>
            </a:extLst>
          </p:cNvPr>
          <p:cNvSpPr txBox="1"/>
          <p:nvPr/>
        </p:nvSpPr>
        <p:spPr>
          <a:xfrm>
            <a:off x="371785" y="489753"/>
            <a:ext cx="11442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>
                <a:latin typeface="나눔바른고딕" pitchFamily="50" charset="-127"/>
                <a:ea typeface="나눔바른고딕" pitchFamily="50" charset="-127"/>
              </a:rPr>
              <a:t>화학물질저감우수제품</a:t>
            </a:r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 심사제</a:t>
            </a:r>
            <a:endParaRPr lang="en-US" altLang="ko-KR" sz="320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5C5CC368-B494-4AF9-85F8-6A056FDD0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902" y="1453094"/>
            <a:ext cx="4836253" cy="483625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25C1242-A17F-4640-937F-A5E871283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31" y="1453093"/>
            <a:ext cx="4915153" cy="491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7314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311727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B1A32-ACB3-D909-6DCD-58C4CC62F33F}"/>
              </a:ext>
            </a:extLst>
          </p:cNvPr>
          <p:cNvSpPr txBox="1"/>
          <p:nvPr/>
        </p:nvSpPr>
        <p:spPr>
          <a:xfrm>
            <a:off x="371785" y="489753"/>
            <a:ext cx="11442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>
                <a:latin typeface="나눔바른고딕" pitchFamily="50" charset="-127"/>
                <a:ea typeface="나눔바른고딕" pitchFamily="50" charset="-127"/>
              </a:rPr>
              <a:t>화학물질저감우수제품</a:t>
            </a:r>
            <a:r>
              <a:rPr lang="ko-KR" altLang="en-US" sz="3200" dirty="0">
                <a:latin typeface="나눔바른고딕" pitchFamily="50" charset="-127"/>
                <a:ea typeface="나눔바른고딕" pitchFamily="50" charset="-127"/>
              </a:rPr>
              <a:t> 심사제</a:t>
            </a:r>
            <a:endParaRPr lang="en-US" altLang="ko-KR" sz="320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BF6DF51-6F1D-449E-9951-3430F348C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22" y="1233855"/>
            <a:ext cx="9230686" cy="519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689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5438" y="231142"/>
            <a:ext cx="11458708" cy="623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779E68D-5CAB-43C9-B275-08490B504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6208" y="396033"/>
            <a:ext cx="2012074" cy="584246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6C5C775-66AA-474F-B942-4A3826AB8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35" y="464010"/>
            <a:ext cx="3800444" cy="577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718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1549</TotalTime>
  <Words>888</Words>
  <Application>Microsoft Office PowerPoint</Application>
  <PresentationFormat>와이드스크린</PresentationFormat>
  <Paragraphs>125</Paragraphs>
  <Slides>41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54" baseType="lpstr">
      <vt:lpstr>HY헤드라인M</vt:lpstr>
      <vt:lpstr>배달의민족 한나는 열한살</vt:lpstr>
      <vt:lpstr>나눔바른고딕</vt:lpstr>
      <vt:lpstr>Arial</vt:lpstr>
      <vt:lpstr>Wingdings</vt:lpstr>
      <vt:lpstr>문체부 제목 돋음체</vt:lpstr>
      <vt:lpstr>Apple SD Gothic Neo</vt:lpstr>
      <vt:lpstr>휴먼모음T</vt:lpstr>
      <vt:lpstr>맑은 고딕</vt:lpstr>
      <vt:lpstr>Adobe 고딕 Std B</vt:lpstr>
      <vt:lpstr>함초롬바탕</vt:lpstr>
      <vt:lpstr>굴림</vt:lpstr>
      <vt:lpstr>Office 테마</vt:lpstr>
      <vt:lpstr>PowerPoint 프레젠테이션</vt:lpstr>
      <vt:lpstr>PowerPoint 프레젠테이션</vt:lpstr>
      <vt:lpstr>PowerPoint 프레젠테이션</vt:lpstr>
      <vt:lpstr>세상을 놀라게 한 사건사고</vt:lpstr>
      <vt:lpstr>PowerPoint 프레젠테이션</vt:lpstr>
      <vt:lpstr>화학물질의  시작?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SEYOUNG PARK</dc:creator>
  <cp:lastModifiedBy>admin</cp:lastModifiedBy>
  <cp:revision>176</cp:revision>
  <cp:lastPrinted>2024-11-26T01:18:25Z</cp:lastPrinted>
  <dcterms:created xsi:type="dcterms:W3CDTF">2017-03-12T12:46:05Z</dcterms:created>
  <dcterms:modified xsi:type="dcterms:W3CDTF">2025-01-06T02:36:49Z</dcterms:modified>
</cp:coreProperties>
</file>